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12" r:id="rId1"/>
  </p:sldMasterIdLst>
  <p:notesMasterIdLst>
    <p:notesMasterId r:id="rId36"/>
  </p:notesMasterIdLst>
  <p:sldIdLst>
    <p:sldId id="256" r:id="rId2"/>
    <p:sldId id="298" r:id="rId3"/>
    <p:sldId id="258" r:id="rId4"/>
    <p:sldId id="262" r:id="rId5"/>
    <p:sldId id="300" r:id="rId6"/>
    <p:sldId id="263" r:id="rId7"/>
    <p:sldId id="299" r:id="rId8"/>
    <p:sldId id="268" r:id="rId9"/>
    <p:sldId id="267" r:id="rId10"/>
    <p:sldId id="272" r:id="rId11"/>
    <p:sldId id="273" r:id="rId12"/>
    <p:sldId id="274" r:id="rId13"/>
    <p:sldId id="275" r:id="rId14"/>
    <p:sldId id="277" r:id="rId15"/>
    <p:sldId id="278" r:id="rId16"/>
    <p:sldId id="279" r:id="rId17"/>
    <p:sldId id="266" r:id="rId18"/>
    <p:sldId id="281" r:id="rId19"/>
    <p:sldId id="282" r:id="rId20"/>
    <p:sldId id="283" r:id="rId21"/>
    <p:sldId id="284" r:id="rId22"/>
    <p:sldId id="285" r:id="rId23"/>
    <p:sldId id="286" r:id="rId24"/>
    <p:sldId id="287" r:id="rId25"/>
    <p:sldId id="288" r:id="rId26"/>
    <p:sldId id="289" r:id="rId27"/>
    <p:sldId id="290" r:id="rId28"/>
    <p:sldId id="291" r:id="rId29"/>
    <p:sldId id="293" r:id="rId30"/>
    <p:sldId id="294" r:id="rId31"/>
    <p:sldId id="295" r:id="rId32"/>
    <p:sldId id="296" r:id="rId33"/>
    <p:sldId id="297" r:id="rId34"/>
    <p:sldId id="292" r:id="rId3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68" autoAdjust="0"/>
    <p:restoredTop sz="94668" autoAdjust="0"/>
  </p:normalViewPr>
  <p:slideViewPr>
    <p:cSldViewPr>
      <p:cViewPr varScale="1">
        <p:scale>
          <a:sx n="118" d="100"/>
          <a:sy n="118" d="100"/>
        </p:scale>
        <p:origin x="-774" y="-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2E3C1791-82D0-465D-A48D-8C325218BAC2}" type="datetimeFigureOut">
              <a:rPr lang="he-IL" smtClean="0"/>
              <a:t>ו'/אדר א/תשע"ד</a:t>
            </a:fld>
            <a:endParaRPr lang="he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he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309C3E5E-4F46-4F99-94B7-2E737A7B5F8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187587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An arrow symbolizes the time when population fitness has reached 0.99</a:t>
            </a:r>
          </a:p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9C3E5E-4F46-4F99-94B7-2E737A7B5F85}" type="slidenum">
              <a:rPr lang="he-IL" smtClean="0"/>
              <a:t>9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4967804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8600"/>
            <a:ext cx="7772400" cy="4571999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8800" spc="-8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800600"/>
            <a:ext cx="6858000" cy="914400"/>
          </a:xfrm>
        </p:spPr>
        <p:txBody>
          <a:bodyPr/>
          <a:lstStyle>
            <a:lvl1pPr marL="0" indent="0" algn="l">
              <a:buNone/>
              <a:defRPr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DEABC-D766-4322-8E78-B830FAE35C72}" type="datetime4">
              <a:rPr lang="en-US" smtClean="0"/>
              <a:pPr/>
              <a:t>February 6, 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38DF745-7D3F-47F4-83A3-874385CFAA6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31F9E-604E-4343-9F29-EF72E8231CAD}" type="datetime4">
              <a:rPr lang="en-US" smtClean="0"/>
              <a:pPr/>
              <a:t>February 6, 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8E1CE-37F8-4102-8DF9-852A0A51F293}" type="datetime4">
              <a:rPr lang="en-US" smtClean="0"/>
              <a:pPr/>
              <a:t>February 6, 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33F43-3E86-47E4-BFBB-2476D384E1C6}" type="datetime4">
              <a:rPr lang="en-US" smtClean="0"/>
              <a:pPr/>
              <a:t>February 6, 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47800"/>
            <a:ext cx="7772400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28601"/>
            <a:ext cx="7772400" cy="10668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663BA-01FC-4367-B6F3-ABB2645D55F1}" type="datetime4">
              <a:rPr lang="en-US" smtClean="0"/>
              <a:pPr/>
              <a:t>February 6, 2014</a:t>
            </a:fld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3068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016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19C71-EC74-44AF-B27E-FC7DC3C3A61D}" type="datetime4">
              <a:rPr lang="en-US" smtClean="0"/>
              <a:pPr/>
              <a:t>February 6, 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7632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7632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3208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3208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CDA29-3CBE-48EA-92AE-A996835462BA}" type="datetime4">
              <a:rPr lang="en-US" smtClean="0"/>
              <a:pPr/>
              <a:t>February 6, 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EC054-3869-4501-B163-1BBFDE8DCE04}" type="datetime4">
              <a:rPr lang="en-US" smtClean="0"/>
              <a:pPr/>
              <a:t>February 6, 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3D831-56C1-49CF-8EF7-8B9A98402BCD}" type="datetime4">
              <a:rPr lang="en-US" smtClean="0"/>
              <a:pPr/>
              <a:t>February 6, 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AD5615-7F4F-4584-84D5-CC95918C321F}" type="datetime4">
              <a:rPr lang="en-US" smtClean="0"/>
              <a:pPr/>
              <a:t>February 6, 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9000877" cy="484632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715000"/>
            <a:ext cx="8153400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EA923-9BEE-48CE-9F28-5B525F399BAD}" type="datetime4">
              <a:rPr lang="en-US" smtClean="0"/>
              <a:pPr/>
              <a:t>February 6, 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38DF745-7D3F-47F4-83A3-874385CFAA6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4953000"/>
            <a:ext cx="8153400" cy="762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57912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7620000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17D0EFEE-2756-4A20-BF2A-63F0A94F99AC}" type="datetime4">
              <a:rPr lang="en-US" smtClean="0"/>
              <a:pPr/>
              <a:t>February 6, 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 b="1">
                <a:solidFill>
                  <a:schemeClr val="tx2"/>
                </a:solidFill>
              </a:defRPr>
            </a:lvl1pPr>
          </a:lstStyle>
          <a:p>
            <a:fld id="{F38DF745-7D3F-47F4-83A3-874385CFAA6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001124" y="0"/>
            <a:ext cx="142876" cy="1371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001124" y="1371600"/>
            <a:ext cx="142876" cy="5486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13" r:id="rId1"/>
    <p:sldLayoutId id="2147483914" r:id="rId2"/>
    <p:sldLayoutId id="2147483915" r:id="rId3"/>
    <p:sldLayoutId id="2147483916" r:id="rId4"/>
    <p:sldLayoutId id="2147483917" r:id="rId5"/>
    <p:sldLayoutId id="2147483918" r:id="rId6"/>
    <p:sldLayoutId id="2147483919" r:id="rId7"/>
    <p:sldLayoutId id="2147483920" r:id="rId8"/>
    <p:sldLayoutId id="2147483921" r:id="rId9"/>
    <p:sldLayoutId id="2147483922" r:id="rId10"/>
    <p:sldLayoutId id="2147483923" r:id="rId11"/>
  </p:sldLayoutIdLst>
  <p:hf hdr="0" ftr="0" dt="0"/>
  <p:txStyles>
    <p:titleStyle>
      <a:lvl1pPr algn="l" defTabSz="914400" rtl="1" eaLnBrk="1" latinLnBrk="0" hangingPunct="1">
        <a:spcBef>
          <a:spcPct val="0"/>
        </a:spcBef>
        <a:buNone/>
        <a:defRPr sz="3600" kern="1200" cap="all" spc="-6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r" defTabSz="914400" rtl="1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r" defTabSz="914400" rtl="1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mp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18.jpeg"/><Relationship Id="rId7" Type="http://schemas.openxmlformats.org/officeDocument/2006/relationships/image" Target="../media/image22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image" Target="../media/image19.jpeg"/><Relationship Id="rId9" Type="http://schemas.openxmlformats.org/officeDocument/2006/relationships/image" Target="../media/image24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gif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microsoft.com/office/2007/relationships/hdphoto" Target="../media/hdphoto2.wdp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gif"/><Relationship Id="rId4" Type="http://schemas.microsoft.com/office/2007/relationships/hdphoto" Target="../media/hdphoto1.wd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mp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rtl="0"/>
            <a:r>
              <a:rPr lang="en-US" sz="4400" b="1" dirty="0" smtClean="0">
                <a:solidFill>
                  <a:srgbClr val="0070C0"/>
                </a:solidFill>
              </a:rPr>
              <a:t>evolution</a:t>
            </a:r>
            <a:r>
              <a:rPr lang="en-US" sz="4400" b="1" dirty="0" smtClean="0"/>
              <a:t> with a</a:t>
            </a:r>
            <a:br>
              <a:rPr lang="en-US" sz="4400" b="1" dirty="0" smtClean="0"/>
            </a:br>
            <a:r>
              <a:rPr lang="en-US" sz="4400" b="1" dirty="0" smtClean="0">
                <a:solidFill>
                  <a:srgbClr val="FF0000"/>
                </a:solidFill>
              </a:rPr>
              <a:t>STRESS</a:t>
            </a:r>
            <a:r>
              <a:rPr lang="en-US" sz="4400" b="1" dirty="0" smtClean="0"/>
              <a:t>-induced</a:t>
            </a:r>
            <a:br>
              <a:rPr lang="en-US" sz="4400" b="1" dirty="0" smtClean="0"/>
            </a:br>
            <a:r>
              <a:rPr lang="en-US" sz="4400" b="1" dirty="0" smtClean="0">
                <a:solidFill>
                  <a:srgbClr val="00B050"/>
                </a:solidFill>
              </a:rPr>
              <a:t>mutation </a:t>
            </a:r>
            <a:r>
              <a:rPr lang="en-US" sz="4400" b="1" dirty="0" smtClean="0"/>
              <a:t>rate</a:t>
            </a:r>
            <a:endParaRPr lang="he-IL" sz="4400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800600"/>
            <a:ext cx="6858000" cy="1796752"/>
          </a:xfrm>
        </p:spPr>
        <p:txBody>
          <a:bodyPr>
            <a:normAutofit fontScale="55000" lnSpcReduction="20000"/>
          </a:bodyPr>
          <a:lstStyle/>
          <a:p>
            <a:pPr rtl="0"/>
            <a:r>
              <a:rPr lang="en-US" sz="3800" dirty="0" err="1" smtClean="0"/>
              <a:t>Yoav</a:t>
            </a:r>
            <a:r>
              <a:rPr lang="en-US" sz="3800" dirty="0" smtClean="0"/>
              <a:t> ram</a:t>
            </a:r>
          </a:p>
          <a:p>
            <a:pPr rtl="0"/>
            <a:r>
              <a:rPr lang="en-US" sz="2500" dirty="0" err="1" smtClean="0"/>
              <a:t>Hadany</a:t>
            </a:r>
            <a:r>
              <a:rPr lang="en-US" sz="2500" dirty="0" smtClean="0"/>
              <a:t> lab – the Evolutionary theory lab</a:t>
            </a:r>
          </a:p>
          <a:p>
            <a:pPr rtl="0"/>
            <a:r>
              <a:rPr lang="en-US" dirty="0" smtClean="0">
                <a:solidFill>
                  <a:schemeClr val="tx1"/>
                </a:solidFill>
              </a:rPr>
              <a:t>Department of Molecular </a:t>
            </a:r>
            <a:r>
              <a:rPr lang="en-US" dirty="0" smtClean="0">
                <a:solidFill>
                  <a:schemeClr val="tx1"/>
                </a:solidFill>
              </a:rPr>
              <a:t>biology </a:t>
            </a:r>
            <a:r>
              <a:rPr lang="en-US" dirty="0">
                <a:solidFill>
                  <a:schemeClr val="tx1"/>
                </a:solidFill>
              </a:rPr>
              <a:t>and ecology of plants</a:t>
            </a:r>
          </a:p>
          <a:p>
            <a:pPr rtl="0"/>
            <a:r>
              <a:rPr lang="en-US" dirty="0" smtClean="0">
                <a:solidFill>
                  <a:schemeClr val="tx1"/>
                </a:solidFill>
              </a:rPr>
              <a:t>Life sciences faculty</a:t>
            </a:r>
          </a:p>
          <a:p>
            <a:pPr rtl="0"/>
            <a:r>
              <a:rPr lang="en-US" dirty="0" smtClean="0">
                <a:solidFill>
                  <a:schemeClr val="tx1"/>
                </a:solidFill>
              </a:rPr>
              <a:t>Tel-</a:t>
            </a:r>
            <a:r>
              <a:rPr lang="en-US" dirty="0" err="1" smtClean="0">
                <a:solidFill>
                  <a:schemeClr val="tx1"/>
                </a:solidFill>
              </a:rPr>
              <a:t>aviv</a:t>
            </a:r>
            <a:r>
              <a:rPr lang="en-US" dirty="0" smtClean="0">
                <a:solidFill>
                  <a:schemeClr val="tx1"/>
                </a:solidFill>
              </a:rPr>
              <a:t> University</a:t>
            </a:r>
          </a:p>
          <a:p>
            <a:pPr rtl="0"/>
            <a:r>
              <a:rPr lang="en-US" dirty="0" smtClean="0">
                <a:solidFill>
                  <a:schemeClr val="tx1"/>
                </a:solidFill>
              </a:rPr>
              <a:t>February 10 2014</a:t>
            </a:r>
            <a:endParaRPr lang="en-US" dirty="0" smtClean="0">
              <a:solidFill>
                <a:schemeClr val="tx1"/>
              </a:solidFill>
            </a:endParaRPr>
          </a:p>
          <a:p>
            <a:pPr rtl="0"/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</a:t>
            </a:fld>
            <a:endParaRPr lang="en-US" dirty="0"/>
          </a:p>
        </p:txBody>
      </p:sp>
      <p:pic>
        <p:nvPicPr>
          <p:cNvPr id="1026" name="Picture 2" descr="Ho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255314"/>
            <a:ext cx="2619375" cy="857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om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25" y="188640"/>
            <a:ext cx="4143375" cy="990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דף הבית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208" y="5877272"/>
            <a:ext cx="2400300" cy="485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63227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Mendeley Desktop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3" t="26781" r="40303" b="15242"/>
          <a:stretch/>
        </p:blipFill>
        <p:spPr>
          <a:xfrm>
            <a:off x="855406" y="2562577"/>
            <a:ext cx="7244986" cy="4106591"/>
          </a:xfrm>
          <a:prstGeom prst="rect">
            <a:avLst/>
          </a:prstGeom>
          <a:ln>
            <a:noFill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Variability in mutation rates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dirty="0">
                <a:solidFill>
                  <a:schemeClr val="tx2"/>
                </a:solidFill>
              </a:rPr>
              <a:t>Within </a:t>
            </a:r>
            <a:r>
              <a:rPr lang="en-US" dirty="0" smtClean="0">
                <a:solidFill>
                  <a:schemeClr val="tx2"/>
                </a:solidFill>
              </a:rPr>
              <a:t>individuals</a:t>
            </a:r>
          </a:p>
          <a:p>
            <a:pPr algn="l" rtl="0"/>
            <a:r>
              <a:rPr lang="en-US" b="0" dirty="0" smtClean="0"/>
              <a:t>DNA polymerase error rate – Lynch 2011</a:t>
            </a:r>
            <a:endParaRPr lang="he-IL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691680" y="2771636"/>
            <a:ext cx="1584176" cy="2253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056507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Stress-induced mutation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3898776" cy="4373563"/>
          </a:xfrm>
        </p:spPr>
        <p:txBody>
          <a:bodyPr/>
          <a:lstStyle/>
          <a:p>
            <a:pPr algn="l" rtl="0"/>
            <a:r>
              <a:rPr lang="en-US" dirty="0" smtClean="0"/>
              <a:t>In </a:t>
            </a:r>
            <a:r>
              <a:rPr lang="en-US" i="1" dirty="0" smtClean="0"/>
              <a:t>E. coli:</a:t>
            </a:r>
            <a:endParaRPr lang="en-US" b="0" i="1" dirty="0" smtClean="0"/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b="0" dirty="0" smtClean="0"/>
              <a:t>Error prone polymerase induced by stress responses:</a:t>
            </a:r>
          </a:p>
          <a:p>
            <a:pPr marL="800100" lvl="1" indent="-342900" algn="l" rtl="0"/>
            <a:r>
              <a:rPr lang="en-US" b="0" dirty="0" smtClean="0"/>
              <a:t>SOS response</a:t>
            </a:r>
          </a:p>
          <a:p>
            <a:pPr marL="800100" lvl="1" indent="-342900" algn="l" rtl="0"/>
            <a:r>
              <a:rPr lang="en-US" b="0" dirty="0" smtClean="0"/>
              <a:t>DNA damage</a:t>
            </a:r>
          </a:p>
          <a:p>
            <a:pPr marL="800100" lvl="1" indent="-342900" algn="l" rtl="0"/>
            <a:r>
              <a:rPr lang="en-US" b="0" dirty="0" smtClean="0"/>
              <a:t>Starvation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b="0" dirty="0" smtClean="0"/>
              <a:t>Mismatch repair system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b="0" dirty="0" smtClean="0"/>
              <a:t>Other mechanisms:</a:t>
            </a:r>
          </a:p>
          <a:p>
            <a:pPr marL="800100" lvl="1" indent="-342900" algn="l" rtl="0"/>
            <a:r>
              <a:rPr lang="en-US" dirty="0" err="1" smtClean="0"/>
              <a:t>Galhardo</a:t>
            </a:r>
            <a:r>
              <a:rPr lang="en-US" dirty="0" smtClean="0"/>
              <a:t> et al. 2007</a:t>
            </a:r>
          </a:p>
          <a:p>
            <a:pPr marL="800100" lvl="1" indent="-342900" algn="l" rtl="0"/>
            <a:r>
              <a:rPr lang="en-US" dirty="0" smtClean="0"/>
              <a:t>Al </a:t>
            </a:r>
            <a:r>
              <a:rPr lang="en-US" dirty="0" err="1" smtClean="0"/>
              <a:t>Mamun</a:t>
            </a:r>
            <a:r>
              <a:rPr lang="en-US" dirty="0" smtClean="0"/>
              <a:t>, Science 2012</a:t>
            </a:r>
          </a:p>
          <a:p>
            <a:pPr marL="800100" lvl="1" indent="-342900" algn="l" rtl="0"/>
            <a:endParaRPr lang="en-US" b="0" dirty="0"/>
          </a:p>
          <a:p>
            <a:pPr marL="342900" indent="-342900" algn="l" rtl="0"/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5" name="Picture 4" descr="http://onlinelibrary.wiley.com/store/10.1002/bies.201200050/asset/image_n/nfig001.jpg?v=1&amp;t=he5yybpm&amp;s=23eafa16a8b82098ff5b089e3909b477f081dc3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1354661"/>
            <a:ext cx="4220750" cy="5314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6876256" y="1340768"/>
            <a:ext cx="280831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rtl="0"/>
            <a:r>
              <a:rPr lang="en-US" sz="1600" dirty="0" smtClean="0"/>
              <a:t>Rosenberg et al. 2012</a:t>
            </a:r>
            <a:endParaRPr lang="he-IL" sz="1600" dirty="0"/>
          </a:p>
        </p:txBody>
      </p:sp>
    </p:spTree>
    <p:extLst>
      <p:ext uri="{BB962C8B-B14F-4D97-AF65-F5344CB8AC3E}">
        <p14:creationId xmlns:p14="http://schemas.microsoft.com/office/powerpoint/2010/main" val="1538815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12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168168" y="173981"/>
            <a:ext cx="2164434" cy="2160379"/>
            <a:chOff x="168168" y="173981"/>
            <a:chExt cx="2164434" cy="2160379"/>
          </a:xfrm>
        </p:grpSpPr>
        <p:pic>
          <p:nvPicPr>
            <p:cNvPr id="7" name="Picture 5" descr="D:\My Documents\yoavram\sim\presentation\Chlamydomonas_(10000x).jpg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613"/>
            <a:stretch/>
          </p:blipFill>
          <p:spPr bwMode="auto">
            <a:xfrm>
              <a:off x="172602" y="223696"/>
              <a:ext cx="2160000" cy="2110664"/>
            </a:xfrm>
            <a:prstGeom prst="rect">
              <a:avLst/>
            </a:prstGeom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/>
            <p:cNvSpPr/>
            <p:nvPr/>
          </p:nvSpPr>
          <p:spPr>
            <a:xfrm>
              <a:off x="168168" y="173981"/>
              <a:ext cx="145424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Green </a:t>
              </a:r>
              <a:r>
                <a:rPr lang="en-US" dirty="0" err="1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algea</a:t>
              </a:r>
              <a:endParaRPr lang="he-I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154346" y="2763416"/>
            <a:ext cx="2160000" cy="1656184"/>
            <a:chOff x="154346" y="2622253"/>
            <a:chExt cx="2160000" cy="1656184"/>
          </a:xfrm>
        </p:grpSpPr>
        <p:pic>
          <p:nvPicPr>
            <p:cNvPr id="10" name="Picture 4" descr="D:\My Documents\yoavram\sim\presentation\Bacillus_subtilis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4346" y="2622253"/>
              <a:ext cx="2160000" cy="1620000"/>
            </a:xfrm>
            <a:prstGeom prst="rect">
              <a:avLst/>
            </a:prstGeom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/>
            <p:cNvSpPr/>
            <p:nvPr/>
          </p:nvSpPr>
          <p:spPr>
            <a:xfrm>
              <a:off x="166395" y="3909105"/>
              <a:ext cx="181331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i="1" dirty="0" smtClean="0"/>
                <a:t>B</a:t>
              </a:r>
              <a:r>
                <a:rPr lang="en-US" i="1" dirty="0"/>
                <a:t>acillus </a:t>
              </a:r>
              <a:r>
                <a:rPr lang="en-US" i="1" dirty="0" err="1" smtClean="0"/>
                <a:t>subtilis</a:t>
              </a:r>
              <a:endParaRPr lang="he-IL" i="1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54346" y="4800600"/>
            <a:ext cx="2190635" cy="1752600"/>
            <a:chOff x="154346" y="4495800"/>
            <a:chExt cx="2190635" cy="1752600"/>
          </a:xfrm>
        </p:grpSpPr>
        <p:pic>
          <p:nvPicPr>
            <p:cNvPr id="13" name="Picture 2" descr="Drosophila melanogaster - side (aka)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4346" y="4495800"/>
              <a:ext cx="2160000" cy="167400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Rectangle 13"/>
            <p:cNvSpPr/>
            <p:nvPr/>
          </p:nvSpPr>
          <p:spPr>
            <a:xfrm>
              <a:off x="467544" y="5879068"/>
              <a:ext cx="187743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i="1" dirty="0" smtClean="0"/>
                <a:t>D. Melanogaster</a:t>
              </a:r>
              <a:endParaRPr lang="he-IL" dirty="0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6403569" y="292082"/>
            <a:ext cx="1921281" cy="1696758"/>
            <a:chOff x="2572675" y="2659186"/>
            <a:chExt cx="1921281" cy="1696758"/>
          </a:xfrm>
        </p:grpSpPr>
        <p:pic>
          <p:nvPicPr>
            <p:cNvPr id="16" name="Picture 4" descr="http://upload.wikimedia.org/wikipedia/commons/thumb/6/6a/CelegansGoldsteinLabUNC.jpg/200px-CelegansGoldsteinLabUNC.jp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88956" y="2659186"/>
              <a:ext cx="1905000" cy="1619251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Rectangle 16"/>
            <p:cNvSpPr/>
            <p:nvPr/>
          </p:nvSpPr>
          <p:spPr>
            <a:xfrm>
              <a:off x="2572675" y="3986612"/>
              <a:ext cx="136447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Nematodes</a:t>
              </a:r>
              <a:endParaRPr lang="he-IL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2838450" y="4838700"/>
            <a:ext cx="2571750" cy="1790700"/>
            <a:chOff x="2623369" y="4533900"/>
            <a:chExt cx="2571750" cy="1790700"/>
          </a:xfrm>
        </p:grpSpPr>
        <p:pic>
          <p:nvPicPr>
            <p:cNvPr id="19" name="Picture 6" descr="http://upload.wikimedia.org/wikipedia/commons/thumb/0/0a/TB_Culture.jpg/270px-TB_Culture.jp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23369" y="4533900"/>
              <a:ext cx="2571750" cy="171450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Rectangle 19"/>
            <p:cNvSpPr/>
            <p:nvPr/>
          </p:nvSpPr>
          <p:spPr>
            <a:xfrm>
              <a:off x="3064227" y="5955268"/>
              <a:ext cx="173637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r"/>
              <a:r>
                <a:rPr lang="en-US" i="1" dirty="0" smtClean="0">
                  <a:solidFill>
                    <a:schemeClr val="bg1"/>
                  </a:solidFill>
                </a:rPr>
                <a:t>M. tuberculosis</a:t>
              </a:r>
              <a:endParaRPr lang="he-IL" i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5943600" y="2365524"/>
            <a:ext cx="2381250" cy="2017892"/>
            <a:chOff x="6477000" y="2641545"/>
            <a:chExt cx="2381250" cy="2017892"/>
          </a:xfrm>
        </p:grpSpPr>
        <p:pic>
          <p:nvPicPr>
            <p:cNvPr id="22" name="Picture 8" descr="http://upload.wikimedia.org/wikipedia/commons/thumb/3/32/EscherichiaColi_NIAID.jpg/250px-EscherichiaColi_NIAID.jp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77000" y="2659186"/>
              <a:ext cx="2381250" cy="2000251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Rectangle 22"/>
            <p:cNvSpPr/>
            <p:nvPr/>
          </p:nvSpPr>
          <p:spPr>
            <a:xfrm>
              <a:off x="8036773" y="2641545"/>
              <a:ext cx="81304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i="1" dirty="0" smtClean="0">
                  <a:solidFill>
                    <a:schemeClr val="bg1"/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E. coli</a:t>
              </a:r>
              <a:endParaRPr lang="he-IL" i="1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6084168" y="4838700"/>
            <a:ext cx="2240682" cy="1674933"/>
            <a:chOff x="-2426778" y="3052406"/>
            <a:chExt cx="2240682" cy="1674933"/>
          </a:xfrm>
        </p:grpSpPr>
        <p:pic>
          <p:nvPicPr>
            <p:cNvPr id="25" name="Picture 10" descr="http://upload.wikimedia.org/wikipedia/commons/thumb/7/74/Listeria_monocytogenes_PHIL_2287_lores.jpg/230px-Listeria_monocytogenes_PHIL_2287_lores.jpg"/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8678" b="21667"/>
            <a:stretch/>
          </p:blipFill>
          <p:spPr bwMode="auto">
            <a:xfrm>
              <a:off x="-2376846" y="3052406"/>
              <a:ext cx="2190750" cy="1636469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Rectangle 25"/>
            <p:cNvSpPr/>
            <p:nvPr/>
          </p:nvSpPr>
          <p:spPr>
            <a:xfrm>
              <a:off x="-2426778" y="4358007"/>
              <a:ext cx="213391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r"/>
              <a:r>
                <a:rPr lang="en-US" i="1" dirty="0"/>
                <a:t> L. </a:t>
              </a:r>
              <a:r>
                <a:rPr lang="en-US" i="1" dirty="0" err="1"/>
                <a:t>monocytogenes</a:t>
              </a:r>
              <a:endParaRPr lang="he-IL" i="1" dirty="0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2636675" y="2204896"/>
            <a:ext cx="2799421" cy="2214704"/>
            <a:chOff x="6100066" y="223696"/>
            <a:chExt cx="2799421" cy="2214704"/>
          </a:xfrm>
        </p:grpSpPr>
        <p:pic>
          <p:nvPicPr>
            <p:cNvPr id="29" name="Picture 12" descr="natural alternative cancer treatments therapy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00066" y="223696"/>
              <a:ext cx="2758184" cy="22065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Rectangle 29"/>
            <p:cNvSpPr/>
            <p:nvPr/>
          </p:nvSpPr>
          <p:spPr>
            <a:xfrm>
              <a:off x="6880986" y="2069068"/>
              <a:ext cx="201850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Breast cancer cell</a:t>
              </a:r>
              <a:endParaRPr lang="he-I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33" name="Title 3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rtl="0"/>
            <a:r>
              <a:rPr lang="he-IL" dirty="0" smtClean="0"/>
              <a:t>	</a:t>
            </a:r>
            <a:r>
              <a:rPr lang="en-US" dirty="0" smtClean="0"/>
              <a:t>      Evidence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492874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Evolution of stress-induced mutation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dirty="0" smtClean="0"/>
              <a:t>Null hypothesis</a:t>
            </a:r>
          </a:p>
          <a:p>
            <a:pPr algn="l" rtl="0"/>
            <a:r>
              <a:rPr lang="en-US" b="0" dirty="0" smtClean="0"/>
              <a:t>Mutagenesis is the by-product of stress</a:t>
            </a:r>
          </a:p>
          <a:p>
            <a:pPr algn="l" rtl="0"/>
            <a:endParaRPr lang="en-US" b="0" dirty="0" smtClean="0"/>
          </a:p>
          <a:p>
            <a:pPr algn="l" rtl="0"/>
            <a:r>
              <a:rPr lang="en-US" dirty="0" smtClean="0"/>
              <a:t>Alternative non-adaptive hypotheses</a:t>
            </a:r>
          </a:p>
          <a:p>
            <a:pPr algn="l" rtl="0"/>
            <a:r>
              <a:rPr lang="en-US" b="0" dirty="0" smtClean="0"/>
              <a:t>Cost of fidelity</a:t>
            </a:r>
          </a:p>
          <a:p>
            <a:pPr algn="l" rtl="0"/>
            <a:r>
              <a:rPr lang="en-US" b="0" dirty="0" smtClean="0"/>
              <a:t>Drift barrier hypothesis</a:t>
            </a:r>
          </a:p>
          <a:p>
            <a:pPr algn="l" rtl="0"/>
            <a:endParaRPr lang="en-US" b="0" dirty="0" smtClean="0"/>
          </a:p>
          <a:p>
            <a:pPr algn="l" rtl="0"/>
            <a:r>
              <a:rPr lang="en-US" dirty="0" smtClean="0"/>
              <a:t>Adaptive hypothesis</a:t>
            </a:r>
          </a:p>
          <a:p>
            <a:pPr algn="l" rtl="0"/>
            <a:r>
              <a:rPr lang="en-US" b="0" dirty="0" smtClean="0"/>
              <a:t>Second order selection</a:t>
            </a:r>
            <a:endParaRPr lang="he-IL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3074" name="Picture 2" descr="D:\projects\sim\sim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3861048"/>
            <a:ext cx="2844800" cy="25527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1442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Static environment</a:t>
            </a:r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algn="l" rtl="0"/>
                <a:r>
                  <a:rPr lang="en-US" sz="2800" dirty="0" smtClean="0">
                    <a:solidFill>
                      <a:schemeClr val="tx2"/>
                    </a:solidFill>
                  </a:rPr>
                  <a:t>General solution</a:t>
                </a:r>
              </a:p>
              <a:p>
                <a:pPr algn="l" rtl="0"/>
                <a:endParaRPr lang="en-US" sz="2800" dirty="0" smtClean="0">
                  <a:solidFill>
                    <a:schemeClr val="tx2"/>
                  </a:solidFill>
                </a:endParaRPr>
              </a:p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>
                          <a:latin typeface="Cambria Math"/>
                        </a:rPr>
                        <m:t>𝑠𝑖𝑔𝑛</m:t>
                      </m:r>
                      <m:f>
                        <m:fPr>
                          <m:ctrlPr>
                            <a:rPr lang="en-US" b="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𝜕</m:t>
                          </m:r>
                          <m:acc>
                            <m:accPr>
                              <m:chr m:val="̅"/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𝜔</m:t>
                              </m:r>
                            </m:e>
                          </m:acc>
                        </m:num>
                        <m:den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b="0" i="1">
                                  <a:latin typeface="Cambria Math"/>
                                </a:rPr>
                                <m:t>𝑥</m:t>
                              </m:r>
                            </m:sub>
                          </m:sSub>
                        </m:den>
                      </m:f>
                      <m:r>
                        <a:rPr lang="en-US" b="0" i="1">
                          <a:latin typeface="Cambria Math"/>
                        </a:rPr>
                        <m:t>=</m:t>
                      </m:r>
                      <m:r>
                        <a:rPr lang="en-US" b="0" i="1">
                          <a:latin typeface="Cambria Math"/>
                        </a:rPr>
                        <m:t>𝑠𝑖𝑔𝑛</m:t>
                      </m:r>
                      <m:r>
                        <a:rPr lang="en-US" b="0" i="1" dirty="0">
                          <a:latin typeface="Cambria Math"/>
                        </a:rPr>
                        <m:t> </m:t>
                      </m:r>
                      <m:d>
                        <m:dPr>
                          <m:ctrlPr>
                            <a:rPr lang="en-US" b="0" i="1" dirty="0">
                              <a:latin typeface="Cambria Math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𝜔</m:t>
                              </m:r>
                            </m:e>
                          </m:acc>
                          <m:r>
                            <a:rPr lang="en-US" b="0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>
                                  <a:latin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b="0" i="1">
                                  <a:latin typeface="Cambria Math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pPr lvl="0" algn="ctr" rtl="0"/>
                <a:r>
                  <a:rPr lang="en-US" sz="2400" dirty="0">
                    <a:solidFill>
                      <a:prstClr val="black"/>
                    </a:solidFill>
                  </a:rPr>
                  <a:t>“Increasing the mutation rate of individuals with below average fitness increases the population mean fitness</a:t>
                </a:r>
                <a:r>
                  <a:rPr lang="en-US" sz="2400" dirty="0" smtClean="0">
                    <a:solidFill>
                      <a:prstClr val="black"/>
                    </a:solidFill>
                  </a:rPr>
                  <a:t>”</a:t>
                </a:r>
              </a:p>
              <a:p>
                <a:pPr lvl="0" algn="l" rtl="0"/>
                <a:endParaRPr lang="en-US" sz="2400" b="0" dirty="0" smtClean="0">
                  <a:solidFill>
                    <a:prstClr val="black"/>
                  </a:solidFill>
                </a:endParaRPr>
              </a:p>
              <a:p>
                <a:pPr lvl="0" algn="l" rtl="0"/>
                <a:r>
                  <a:rPr lang="en-US" sz="2400" b="0" dirty="0" smtClean="0">
                    <a:solidFill>
                      <a:prstClr val="black"/>
                    </a:solidFill>
                  </a:rPr>
                  <a:t>Selection doesn’t reduce the mutation rate!</a:t>
                </a:r>
                <a:endParaRPr lang="he-IL" sz="2400" b="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600" t="-1395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5" name="Picture 2" descr="http://takemydough.com/wp-content/uploads/2012/04/ecosphere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79" t="27604" r="43329" b="4934"/>
          <a:stretch/>
        </p:blipFill>
        <p:spPr bwMode="auto">
          <a:xfrm>
            <a:off x="7020272" y="188640"/>
            <a:ext cx="1676400" cy="1759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2170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Static environments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589" y="1440000"/>
            <a:ext cx="7054787" cy="54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860032" y="1769293"/>
            <a:ext cx="360040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b="1" dirty="0" smtClean="0"/>
              <a:t>Constitutive mutator (CM)</a:t>
            </a:r>
            <a:endParaRPr lang="he-IL" b="1" dirty="0"/>
          </a:p>
        </p:txBody>
      </p:sp>
    </p:spTree>
    <p:extLst>
      <p:ext uri="{BB962C8B-B14F-4D97-AF65-F5344CB8AC3E}">
        <p14:creationId xmlns:p14="http://schemas.microsoft.com/office/powerpoint/2010/main" val="1617290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Static environments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000" y="1440000"/>
            <a:ext cx="7029859" cy="54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907704" y="1769293"/>
            <a:ext cx="360040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b="1" dirty="0" smtClean="0"/>
              <a:t>Stress-induced mutator (SIM)</a:t>
            </a:r>
            <a:endParaRPr lang="he-IL" b="1" dirty="0"/>
          </a:p>
        </p:txBody>
      </p:sp>
    </p:spTree>
    <p:extLst>
      <p:ext uri="{BB962C8B-B14F-4D97-AF65-F5344CB8AC3E}">
        <p14:creationId xmlns:p14="http://schemas.microsoft.com/office/powerpoint/2010/main" val="2407259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Rapidly changing environments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5410944" cy="4373563"/>
          </a:xfrm>
        </p:spPr>
        <p:txBody>
          <a:bodyPr>
            <a:normAutofit lnSpcReduction="10000"/>
          </a:bodyPr>
          <a:lstStyle/>
          <a:p>
            <a:pPr algn="l" rtl="0"/>
            <a:r>
              <a:rPr lang="en-US" sz="2400" dirty="0" smtClean="0"/>
              <a:t>The Red Queen hypothesis</a:t>
            </a:r>
            <a:r>
              <a:rPr lang="en-US" sz="2400" b="0" dirty="0" smtClean="0"/>
              <a:t> (van </a:t>
            </a:r>
            <a:r>
              <a:rPr lang="en-US" sz="2400" b="0" dirty="0" err="1" smtClean="0"/>
              <a:t>Valen</a:t>
            </a:r>
            <a:r>
              <a:rPr lang="en-US" sz="2400" b="0" dirty="0" smtClean="0"/>
              <a:t>, 1973):</a:t>
            </a:r>
          </a:p>
          <a:p>
            <a:pPr algn="l" rtl="0"/>
            <a:endParaRPr lang="en-US" sz="2400" b="0" dirty="0" smtClean="0"/>
          </a:p>
          <a:p>
            <a:pPr algn="l" rtl="0"/>
            <a:r>
              <a:rPr lang="en-US" sz="2400" dirty="0" smtClean="0"/>
              <a:t>“It takes all the running you can do, to keep in the same place.”</a:t>
            </a:r>
            <a:r>
              <a:rPr lang="en-US" sz="2400" b="0" dirty="0" smtClean="0"/>
              <a:t> </a:t>
            </a:r>
          </a:p>
          <a:p>
            <a:pPr rtl="0"/>
            <a:r>
              <a:rPr lang="en-US" sz="1800" b="0" dirty="0" smtClean="0"/>
              <a:t> - Lewis </a:t>
            </a:r>
            <a:r>
              <a:rPr lang="en-US" sz="1800" b="0" dirty="0" err="1" smtClean="0"/>
              <a:t>Carrol</a:t>
            </a:r>
            <a:r>
              <a:rPr lang="en-US" sz="1800" b="0" dirty="0" smtClean="0"/>
              <a:t>, Through the Looking Glass</a:t>
            </a:r>
          </a:p>
          <a:p>
            <a:pPr algn="l" rtl="0"/>
            <a:endParaRPr lang="en-US" sz="2400" b="0" dirty="0" smtClean="0"/>
          </a:p>
          <a:p>
            <a:pPr algn="l" rtl="0"/>
            <a:endParaRPr lang="en-US" sz="2400" b="0" dirty="0" smtClean="0"/>
          </a:p>
          <a:p>
            <a:pPr algn="l" rtl="0"/>
            <a:r>
              <a:rPr lang="en-US" sz="2400" b="0" dirty="0" smtClean="0"/>
              <a:t>What happens when the environment changes frequently?</a:t>
            </a:r>
            <a:endParaRPr lang="en-US" sz="1800" b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5" name="Picture 3" descr="C:\Users\user\Documents\projects\sim\presentation\helena-bonham-carter-as-the-red-quee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7720" y="1844824"/>
            <a:ext cx="2700744" cy="399710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5041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Populations with SIM are fitter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696" y="1521385"/>
            <a:ext cx="6916680" cy="52199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62824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SIM wins competitions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5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570919"/>
            <a:ext cx="7163099" cy="5098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70513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Variability in mutation rates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sz="2800" dirty="0" smtClean="0">
                <a:solidFill>
                  <a:schemeClr val="tx2"/>
                </a:solidFill>
              </a:rPr>
              <a:t>Between species</a:t>
            </a:r>
          </a:p>
          <a:p>
            <a:pPr algn="l" rtl="0"/>
            <a:r>
              <a:rPr lang="en-US" b="0" dirty="0" smtClean="0"/>
              <a:t>Rates are in average number of measurable mutations per genome per generation</a:t>
            </a:r>
            <a:endParaRPr lang="he-IL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5" name="Slide Number Placeholder 5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24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DDDA39DD-F56F-4D5B-9830-607597A41E0F}" type="slidenum">
              <a:rPr lang="he-IL" smtClean="0"/>
              <a:pPr algn="r"/>
              <a:t>2</a:t>
            </a:fld>
            <a:endParaRPr lang="he-IL" dirty="0"/>
          </a:p>
        </p:txBody>
      </p:sp>
      <p:pic>
        <p:nvPicPr>
          <p:cNvPr id="6" name="Picture 2" descr="D:\projects\sim\presentation\E_coli_at_10000x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4309829"/>
            <a:ext cx="2438400" cy="18288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3" descr="D:\projects\sim\presentation\Fruit_flies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33" t="30980" r="24077" b="22931"/>
          <a:stretch/>
        </p:blipFill>
        <p:spPr bwMode="auto">
          <a:xfrm>
            <a:off x="3099859" y="4131884"/>
            <a:ext cx="2984309" cy="215076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DSCF0348.JPG - Picasa Photo Viewer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78" t="3900" r="30032" b="2767"/>
          <a:stretch/>
        </p:blipFill>
        <p:spPr>
          <a:xfrm>
            <a:off x="6821429" y="3834652"/>
            <a:ext cx="1783019" cy="252000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TextBox 8"/>
          <p:cNvSpPr txBox="1"/>
          <p:nvPr/>
        </p:nvSpPr>
        <p:spPr>
          <a:xfrm>
            <a:off x="2843808" y="3212976"/>
            <a:ext cx="3384375" cy="95410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endParaRPr lang="he-IL" sz="2000" dirty="0" smtClean="0"/>
          </a:p>
          <a:p>
            <a:pPr algn="ctr" rtl="0"/>
            <a:r>
              <a:rPr lang="en-US" sz="2000" dirty="0" smtClean="0"/>
              <a:t>Flies: </a:t>
            </a:r>
            <a:r>
              <a:rPr lang="he-IL" sz="2000" dirty="0" smtClean="0"/>
              <a:t>0.455</a:t>
            </a:r>
          </a:p>
          <a:p>
            <a:pPr algn="ctr" rtl="0"/>
            <a:r>
              <a:rPr lang="en-US" sz="1400" dirty="0" err="1" smtClean="0"/>
              <a:t>Keightley</a:t>
            </a:r>
            <a:r>
              <a:rPr lang="en-US" sz="1400" dirty="0" smtClean="0"/>
              <a:t> et al. Gen Res 2009</a:t>
            </a:r>
            <a:endParaRPr lang="he-IL" sz="1400" dirty="0"/>
          </a:p>
        </p:txBody>
      </p:sp>
      <p:sp>
        <p:nvSpPr>
          <p:cNvPr id="10" name="TextBox 9"/>
          <p:cNvSpPr txBox="1"/>
          <p:nvPr/>
        </p:nvSpPr>
        <p:spPr>
          <a:xfrm>
            <a:off x="189384" y="3677543"/>
            <a:ext cx="2438400" cy="61555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2000" dirty="0" smtClean="0"/>
              <a:t>Bacteria: </a:t>
            </a:r>
            <a:r>
              <a:rPr lang="he-IL" sz="2000" dirty="0" smtClean="0"/>
              <a:t> 0.0004</a:t>
            </a:r>
          </a:p>
          <a:p>
            <a:pPr algn="ctr" rtl="0"/>
            <a:r>
              <a:rPr lang="en-US" sz="1400" dirty="0" err="1" smtClean="0"/>
              <a:t>Wielgoss</a:t>
            </a:r>
            <a:r>
              <a:rPr lang="en-US" sz="1400" dirty="0" smtClean="0"/>
              <a:t> et al. G3 2011</a:t>
            </a:r>
            <a:endParaRPr lang="he-IL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6228184" y="3245495"/>
            <a:ext cx="2984309" cy="61555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2000" dirty="0" smtClean="0"/>
              <a:t>Humans: </a:t>
            </a:r>
            <a:r>
              <a:rPr lang="he-IL" sz="2000" dirty="0" smtClean="0"/>
              <a:t> 41</a:t>
            </a:r>
          </a:p>
          <a:p>
            <a:pPr algn="ctr" rtl="0"/>
            <a:r>
              <a:rPr lang="en-US" sz="1400" dirty="0" smtClean="0"/>
              <a:t>Lynch, PNAS 2010</a:t>
            </a:r>
            <a:endParaRPr lang="he-IL" sz="1400" dirty="0"/>
          </a:p>
        </p:txBody>
      </p:sp>
    </p:spTree>
    <p:extLst>
      <p:ext uri="{BB962C8B-B14F-4D97-AF65-F5344CB8AC3E}">
        <p14:creationId xmlns:p14="http://schemas.microsoft.com/office/powerpoint/2010/main" val="1788079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 wins competitions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80" t="7010" r="9127" b="1839"/>
          <a:stretch/>
        </p:blipFill>
        <p:spPr bwMode="auto">
          <a:xfrm>
            <a:off x="1244318" y="1806981"/>
            <a:ext cx="6496034" cy="50401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64538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Summary: </a:t>
            </a:r>
            <a:r>
              <a:rPr lang="en-US" dirty="0" smtClean="0"/>
              <a:t>Evolution of stress-induced mutation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 algn="l" rtl="0">
              <a:buFont typeface="Arial" panose="020B0604020202020204" pitchFamily="34" charset="0"/>
              <a:buChar char="•"/>
            </a:pPr>
            <a:r>
              <a:rPr lang="en-US" sz="2800" b="0" dirty="0"/>
              <a:t>Stress-induced mutators evolve:</a:t>
            </a:r>
          </a:p>
          <a:p>
            <a:pPr marL="914400" lvl="1" indent="-457200" algn="l" rtl="0"/>
            <a:r>
              <a:rPr lang="en-US" sz="2800" b="0" dirty="0"/>
              <a:t>In </a:t>
            </a:r>
            <a:r>
              <a:rPr lang="en-US" sz="2800" dirty="0"/>
              <a:t>finite &amp; infinite</a:t>
            </a:r>
            <a:r>
              <a:rPr lang="en-US" sz="2800" b="0" dirty="0"/>
              <a:t> populations</a:t>
            </a:r>
          </a:p>
          <a:p>
            <a:pPr marL="914400" lvl="1" indent="-457200" algn="l" rtl="0"/>
            <a:r>
              <a:rPr lang="en-US" sz="2800" b="0" dirty="0"/>
              <a:t>In </a:t>
            </a:r>
            <a:r>
              <a:rPr lang="en-US" sz="2800" dirty="0"/>
              <a:t>constant &amp; changing</a:t>
            </a:r>
            <a:r>
              <a:rPr lang="en-US" sz="2800" b="0" dirty="0"/>
              <a:t> environments</a:t>
            </a:r>
          </a:p>
          <a:p>
            <a:pPr algn="l" rtl="0"/>
            <a:endParaRPr lang="en-US" sz="2800" b="0" dirty="0"/>
          </a:p>
          <a:p>
            <a:pPr marL="457200" indent="-457200" algn="l" rtl="0">
              <a:buFont typeface="Arial" panose="020B0604020202020204" pitchFamily="34" charset="0"/>
              <a:buChar char="•"/>
            </a:pPr>
            <a:r>
              <a:rPr lang="en-US" sz="2800" dirty="0" smtClean="0"/>
              <a:t>Second-order </a:t>
            </a:r>
            <a:r>
              <a:rPr lang="en-US" sz="2800" dirty="0"/>
              <a:t>selection</a:t>
            </a:r>
            <a:r>
              <a:rPr lang="en-US" sz="2800" b="0" dirty="0"/>
              <a:t> can lead to the evolution of stress-induced </a:t>
            </a:r>
            <a:r>
              <a:rPr lang="en-US" sz="2800" b="0" dirty="0" smtClean="0"/>
              <a:t>mutagenesis in </a:t>
            </a:r>
            <a:r>
              <a:rPr lang="en-US" sz="2800" b="0" dirty="0"/>
              <a:t>asexual populations</a:t>
            </a:r>
          </a:p>
          <a:p>
            <a:pPr marL="457200" indent="-457200" algn="l" rtl="0">
              <a:buFont typeface="Arial" panose="020B0604020202020204" pitchFamily="34" charset="0"/>
              <a:buChar char="•"/>
            </a:pPr>
            <a:r>
              <a:rPr lang="en-US" sz="2800" b="0" dirty="0" smtClean="0"/>
              <a:t>Selection for </a:t>
            </a:r>
            <a:r>
              <a:rPr lang="en-US" sz="2800" b="0" dirty="0" err="1" smtClean="0"/>
              <a:t>evolvability</a:t>
            </a:r>
            <a:endParaRPr lang="en-US" sz="2800" b="0" dirty="0"/>
          </a:p>
          <a:p>
            <a:pPr algn="l" rtl="0"/>
            <a:endParaRPr lang="en-US" sz="2800" b="0" dirty="0"/>
          </a:p>
          <a:p>
            <a:pPr algn="l" rtl="0"/>
            <a:endParaRPr lang="he-IL" sz="2800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5" name="Picture 2" descr="https://www.augustaendoscopy.com/wp-content/uploads/2011/06/RT8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00" y="4899430"/>
            <a:ext cx="2188096" cy="175390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6372200" y="4869160"/>
            <a:ext cx="2414155" cy="3693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i="1" dirty="0" smtClean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</a:rPr>
              <a:t>H. pylori</a:t>
            </a:r>
            <a:endParaRPr lang="he-IL" i="1" dirty="0">
              <a:solidFill>
                <a:schemeClr val="bg1"/>
              </a:solidFill>
              <a:effectLst>
                <a:glow rad="63500">
                  <a:schemeClr val="tx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73139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0" descr="http://www.lastwordonnothing.com/wp-content/uploads/2011/02/mmm_evolution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55" t="3726" r="6856" b="12148"/>
          <a:stretch/>
        </p:blipFill>
        <p:spPr bwMode="auto">
          <a:xfrm>
            <a:off x="5148064" y="220618"/>
            <a:ext cx="3696801" cy="652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Consequences of stress-induced mutation rate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4402832" cy="4373563"/>
          </a:xfrm>
        </p:spPr>
        <p:txBody>
          <a:bodyPr>
            <a:normAutofit/>
          </a:bodyPr>
          <a:lstStyle/>
          <a:p>
            <a:pPr algn="l" rtl="0"/>
            <a:endParaRPr lang="en-US" sz="3200" dirty="0" smtClean="0"/>
          </a:p>
          <a:p>
            <a:pPr algn="l" rtl="0"/>
            <a:endParaRPr lang="en-US" sz="3200" dirty="0"/>
          </a:p>
          <a:p>
            <a:pPr algn="l" rtl="0"/>
            <a:r>
              <a:rPr lang="en-US" sz="3200" dirty="0" smtClean="0"/>
              <a:t>How does SIM affect evolution?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453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Adaptive peak shifts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b="0" dirty="0" smtClean="0"/>
              <a:t>This problem was introduces by Sewall Wright in 1931:</a:t>
            </a:r>
          </a:p>
          <a:p>
            <a:pPr algn="l" rtl="0"/>
            <a:endParaRPr lang="en-US" dirty="0" smtClean="0"/>
          </a:p>
          <a:p>
            <a:pPr algn="l" rtl="0"/>
            <a:r>
              <a:rPr lang="en-US" sz="2800" dirty="0" smtClean="0"/>
              <a:t>If a new adaptation requires several, separately deleterious mutations, how can it evolve?</a:t>
            </a:r>
            <a:endParaRPr lang="he-IL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5" name="Picture 2" descr="http://media-1.web.britannica.com/eb-media/78/41278-004-5D2683F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8765" y="3849960"/>
            <a:ext cx="2305643" cy="28194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2664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 flipH="1">
            <a:off x="6804248" y="-27384"/>
            <a:ext cx="2138213" cy="3240360"/>
            <a:chOff x="6935701" y="3545992"/>
            <a:chExt cx="2138213" cy="3240360"/>
          </a:xfrm>
        </p:grpSpPr>
        <p:pic>
          <p:nvPicPr>
            <p:cNvPr id="9" name="Picture 2" descr="bat wing bone compared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35701" y="3546352"/>
              <a:ext cx="2138213" cy="32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/>
            <p:cNvSpPr/>
            <p:nvPr/>
          </p:nvSpPr>
          <p:spPr>
            <a:xfrm>
              <a:off x="7943813" y="3545992"/>
              <a:ext cx="1008112" cy="74710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>
                <a:ln>
                  <a:solidFill>
                    <a:schemeClr val="bg1"/>
                  </a:solidFill>
                </a:ln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algn="l" rtl="0"/>
            <a:r>
              <a:rPr lang="en-US" dirty="0" smtClean="0"/>
              <a:t>Criteria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b="0" dirty="0" smtClean="0"/>
              <a:t>Adaptation requires a change in two or more traits 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b="0" dirty="0" smtClean="0"/>
              <a:t>Change in only one trait causes reduced fitness</a:t>
            </a:r>
          </a:p>
          <a:p>
            <a:pPr algn="l" rtl="0"/>
            <a:r>
              <a:rPr lang="en-US" dirty="0" smtClean="0"/>
              <a:t>Wings and bones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b="0" dirty="0" smtClean="0"/>
              <a:t>Flying with heavy bones is costly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b="0" dirty="0" smtClean="0"/>
              <a:t>Walking and climbing with light bones is dangerous</a:t>
            </a:r>
          </a:p>
          <a:p>
            <a:pPr algn="l" rtl="0"/>
            <a:r>
              <a:rPr lang="en-US" dirty="0" smtClean="0"/>
              <a:t>New metabolic pathway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b="0" dirty="0" smtClean="0"/>
              <a:t>Two new proteins required – pump and enzyme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b="0" dirty="0" smtClean="0"/>
              <a:t>each is wasteful without the other</a:t>
            </a:r>
          </a:p>
          <a:p>
            <a:pPr algn="l" rtl="0"/>
            <a:r>
              <a:rPr lang="en-US" dirty="0" smtClean="0"/>
              <a:t>Adaptation to high UV</a:t>
            </a:r>
            <a:r>
              <a:rPr lang="en-US" b="0" dirty="0" smtClean="0"/>
              <a:t> </a:t>
            </a:r>
            <a:r>
              <a:rPr lang="en-US" b="0" dirty="0"/>
              <a:t>(Haldane 1932, p. </a:t>
            </a:r>
            <a:r>
              <a:rPr lang="en-US" b="0" dirty="0" smtClean="0"/>
              <a:t>175)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b="0" dirty="0" smtClean="0"/>
              <a:t>Dark skin – increased pigmentation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b="0" dirty="0" smtClean="0"/>
              <a:t>Vitamin D storage in the liver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24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7308304" y="3573016"/>
            <a:ext cx="1639019" cy="2600919"/>
            <a:chOff x="7255383" y="692696"/>
            <a:chExt cx="1639019" cy="2600919"/>
          </a:xfrm>
        </p:grpSpPr>
        <p:pic>
          <p:nvPicPr>
            <p:cNvPr id="6" name="Picture 4" descr="Fig. 4.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83" r="55409" b="41419"/>
            <a:stretch/>
          </p:blipFill>
          <p:spPr bwMode="auto">
            <a:xfrm>
              <a:off x="7255383" y="692696"/>
              <a:ext cx="1639019" cy="23546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Rectangle 6"/>
            <p:cNvSpPr/>
            <p:nvPr/>
          </p:nvSpPr>
          <p:spPr>
            <a:xfrm>
              <a:off x="7255383" y="3047394"/>
              <a:ext cx="987771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 rtl="0"/>
              <a:r>
                <a:rPr lang="en-US" sz="1000" dirty="0" smtClean="0"/>
                <a:t>Xiao et al. 2011</a:t>
              </a:r>
              <a:endParaRPr lang="he-IL" sz="1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792079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https://lh5.googleusercontent.com/-GcN5Dj4ARRU/SJMQfnAXY7I/AAAAAAAAB-4/XGVY4_XawCw/s640/IMG_173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488" y="579954"/>
            <a:ext cx="7681175" cy="57608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3008" y="-30832"/>
            <a:ext cx="5791200" cy="1371600"/>
          </a:xfrm>
        </p:spPr>
        <p:txBody>
          <a:bodyPr/>
          <a:lstStyle/>
          <a:p>
            <a:pPr algn="r" rtl="0"/>
            <a:r>
              <a:rPr lang="en-US" dirty="0" smtClean="0"/>
              <a:t>Simple landscape</a:t>
            </a:r>
            <a:r>
              <a:rPr lang="he-IL" dirty="0" smtClean="0"/>
              <a:t>	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4613368" y="2086285"/>
            <a:ext cx="469216" cy="469216"/>
          </a:xfrm>
          <a:prstGeom prst="ellipse">
            <a:avLst/>
          </a:prstGeom>
          <a:noFill/>
          <a:ln w="76200">
            <a:solidFill>
              <a:schemeClr val="tx1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2186984" y="2758460"/>
            <a:ext cx="914400" cy="38099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3177584" y="2320894"/>
            <a:ext cx="1436271" cy="41793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 flipV="1">
            <a:off x="5082584" y="2377458"/>
            <a:ext cx="1219200" cy="871246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 flipV="1">
            <a:off x="6301784" y="3248704"/>
            <a:ext cx="990600" cy="21169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246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23" name="Picture 2" descr="http://upload.wikimedia.org/wikipedia/commons/2/29/Le_Dorje_Lakpa_(Himalaya,_N%C3%A9pal)_(8449549937)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793" y="564600"/>
            <a:ext cx="7678124" cy="576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Oval 23"/>
          <p:cNvSpPr/>
          <p:nvPr/>
        </p:nvSpPr>
        <p:spPr>
          <a:xfrm>
            <a:off x="5069061" y="2289244"/>
            <a:ext cx="469216" cy="469216"/>
          </a:xfrm>
          <a:prstGeom prst="ellipse">
            <a:avLst/>
          </a:prstGeom>
          <a:noFill/>
          <a:ln w="76200">
            <a:solidFill>
              <a:schemeClr val="tx1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25" name="Straight Arrow Connector 24"/>
          <p:cNvCxnSpPr/>
          <p:nvPr/>
        </p:nvCxnSpPr>
        <p:spPr>
          <a:xfrm flipV="1">
            <a:off x="914400" y="3202370"/>
            <a:ext cx="1054784" cy="83623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3623685" y="2667000"/>
            <a:ext cx="1445376" cy="1091515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 flipV="1">
            <a:off x="5557595" y="2523853"/>
            <a:ext cx="609600" cy="600347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 flipV="1">
            <a:off x="7495063" y="3079464"/>
            <a:ext cx="429737" cy="489632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/>
          <p:cNvSpPr/>
          <p:nvPr/>
        </p:nvSpPr>
        <p:spPr>
          <a:xfrm>
            <a:off x="2045384" y="2982166"/>
            <a:ext cx="469216" cy="469216"/>
          </a:xfrm>
          <a:prstGeom prst="ellipse">
            <a:avLst/>
          </a:prstGeom>
          <a:noFill/>
          <a:ln w="76200">
            <a:solidFill>
              <a:schemeClr val="tx1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30" name="Straight Arrow Connector 29"/>
          <p:cNvCxnSpPr/>
          <p:nvPr/>
        </p:nvCxnSpPr>
        <p:spPr>
          <a:xfrm flipH="1" flipV="1">
            <a:off x="2562467" y="3328192"/>
            <a:ext cx="1018933" cy="48180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6477000" y="2589418"/>
            <a:ext cx="469216" cy="469216"/>
          </a:xfrm>
          <a:prstGeom prst="ellipse">
            <a:avLst/>
          </a:prstGeom>
          <a:noFill/>
          <a:ln w="76200">
            <a:solidFill>
              <a:schemeClr val="tx1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2" name="Oval 31"/>
          <p:cNvSpPr/>
          <p:nvPr/>
        </p:nvSpPr>
        <p:spPr>
          <a:xfrm>
            <a:off x="7025846" y="2667000"/>
            <a:ext cx="469216" cy="469216"/>
          </a:xfrm>
          <a:prstGeom prst="ellipse">
            <a:avLst/>
          </a:prstGeom>
          <a:noFill/>
          <a:ln w="76200">
            <a:solidFill>
              <a:schemeClr val="tx1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33" name="Straight Arrow Connector 32"/>
          <p:cNvCxnSpPr/>
          <p:nvPr/>
        </p:nvCxnSpPr>
        <p:spPr>
          <a:xfrm flipV="1">
            <a:off x="6167195" y="2901608"/>
            <a:ext cx="214868" cy="23460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2" descr="http://media.tumblr.com/tumblr_lnzztidk6V1qfhqrf.jp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9664" y="2730000"/>
            <a:ext cx="1148936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4" descr="http://www.birdclubsva.org/Jomla/images/stories/bird%2015.gif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8617" y="1358400"/>
            <a:ext cx="1331183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6" descr="https://encrypted-tbn2.gstatic.com/images?q=tbn:ANd9GcSVCTEB_GvRBxpudWs8u9nc8_65R16Ad1MJLlysfomR1DV5wSczdg"/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551" b="89888" l="1767" r="9717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7545" y="2117341"/>
            <a:ext cx="1717077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Box 36"/>
          <p:cNvSpPr txBox="1"/>
          <p:nvPr/>
        </p:nvSpPr>
        <p:spPr>
          <a:xfrm>
            <a:off x="1377545" y="1600200"/>
            <a:ext cx="1694388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dirty="0" smtClean="0"/>
              <a:t>No wings</a:t>
            </a:r>
          </a:p>
          <a:p>
            <a:pPr algn="ctr"/>
            <a:r>
              <a:rPr lang="en-US" dirty="0" smtClean="0"/>
              <a:t>Heavy bones</a:t>
            </a:r>
            <a:endParaRPr lang="he-IL" dirty="0"/>
          </a:p>
        </p:txBody>
      </p:sp>
      <p:sp>
        <p:nvSpPr>
          <p:cNvPr id="38" name="TextBox 37"/>
          <p:cNvSpPr txBox="1"/>
          <p:nvPr/>
        </p:nvSpPr>
        <p:spPr>
          <a:xfrm>
            <a:off x="2877612" y="2173069"/>
            <a:ext cx="1694388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dirty="0" smtClean="0"/>
              <a:t>No wings</a:t>
            </a:r>
          </a:p>
          <a:p>
            <a:pPr algn="ctr"/>
            <a:r>
              <a:rPr lang="en-US" dirty="0" smtClean="0"/>
              <a:t>Light bones</a:t>
            </a:r>
            <a:endParaRPr lang="he-IL" dirty="0"/>
          </a:p>
        </p:txBody>
      </p:sp>
      <p:sp>
        <p:nvSpPr>
          <p:cNvPr id="39" name="TextBox 38"/>
          <p:cNvSpPr txBox="1"/>
          <p:nvPr/>
        </p:nvSpPr>
        <p:spPr>
          <a:xfrm>
            <a:off x="5427435" y="1268408"/>
            <a:ext cx="1694388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dirty="0" smtClean="0"/>
              <a:t>Wings</a:t>
            </a:r>
          </a:p>
          <a:p>
            <a:pPr algn="ctr"/>
            <a:r>
              <a:rPr lang="en-US" dirty="0" smtClean="0"/>
              <a:t>Light bones</a:t>
            </a:r>
            <a:endParaRPr lang="he-IL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7024" y="-102840"/>
            <a:ext cx="5791200" cy="1371600"/>
          </a:xfrm>
        </p:spPr>
        <p:txBody>
          <a:bodyPr/>
          <a:lstStyle/>
          <a:p>
            <a:r>
              <a:rPr lang="en-US" dirty="0" smtClean="0"/>
              <a:t>Rugged landscape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329177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9" grpId="0" animBg="1"/>
      <p:bldP spid="31" grpId="0" animBg="1"/>
      <p:bldP spid="32" grpId="0" animBg="1"/>
      <p:bldP spid="37" grpId="0"/>
      <p:bldP spid="38" grpId="0"/>
      <p:bldP spid="3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5" name="Picture 2" descr="http://upload.wikimedia.org/wikipedia/commons/2/29/Le_Dorje_Lakpa_(Himalaya,_N%C3%A9pal)_(8449549937)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793" y="564600"/>
            <a:ext cx="7678124" cy="576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Oval 6"/>
          <p:cNvSpPr/>
          <p:nvPr/>
        </p:nvSpPr>
        <p:spPr>
          <a:xfrm>
            <a:off x="1981200" y="2969700"/>
            <a:ext cx="469216" cy="469216"/>
          </a:xfrm>
          <a:prstGeom prst="ellipse">
            <a:avLst/>
          </a:prstGeom>
          <a:noFill/>
          <a:ln w="76200">
            <a:solidFill>
              <a:srgbClr val="0070C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8" name="Oval 7"/>
          <p:cNvSpPr/>
          <p:nvPr/>
        </p:nvSpPr>
        <p:spPr>
          <a:xfrm>
            <a:off x="5137608" y="2352124"/>
            <a:ext cx="469216" cy="469216"/>
          </a:xfrm>
          <a:prstGeom prst="ellipse">
            <a:avLst/>
          </a:prstGeom>
          <a:noFill/>
          <a:ln w="76200">
            <a:solidFill>
              <a:srgbClr val="0070C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9" name="Oval 8"/>
          <p:cNvSpPr/>
          <p:nvPr/>
        </p:nvSpPr>
        <p:spPr>
          <a:xfrm>
            <a:off x="3352800" y="3588692"/>
            <a:ext cx="469216" cy="469216"/>
          </a:xfrm>
          <a:prstGeom prst="ellipse">
            <a:avLst/>
          </a:prstGeom>
          <a:noFill/>
          <a:ln w="76200">
            <a:solidFill>
              <a:srgbClr val="0070C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0" name="TextBox 9"/>
          <p:cNvSpPr txBox="1"/>
          <p:nvPr/>
        </p:nvSpPr>
        <p:spPr>
          <a:xfrm>
            <a:off x="1639744" y="1888290"/>
            <a:ext cx="1152128" cy="95410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800" dirty="0" smtClean="0"/>
              <a:t>Low peak</a:t>
            </a:r>
            <a:endParaRPr lang="he-IL" sz="2800" dirty="0"/>
          </a:p>
        </p:txBody>
      </p:sp>
      <p:sp>
        <p:nvSpPr>
          <p:cNvPr id="11" name="TextBox 10"/>
          <p:cNvSpPr txBox="1"/>
          <p:nvPr/>
        </p:nvSpPr>
        <p:spPr>
          <a:xfrm>
            <a:off x="3011344" y="4071850"/>
            <a:ext cx="1152128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800" dirty="0" smtClean="0"/>
              <a:t>Valley</a:t>
            </a:r>
            <a:endParaRPr lang="he-IL" sz="2800" dirty="0"/>
          </a:p>
        </p:txBody>
      </p:sp>
      <p:sp>
        <p:nvSpPr>
          <p:cNvPr id="12" name="TextBox 11"/>
          <p:cNvSpPr txBox="1"/>
          <p:nvPr/>
        </p:nvSpPr>
        <p:spPr>
          <a:xfrm>
            <a:off x="3923928" y="1704970"/>
            <a:ext cx="3144832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800" dirty="0" smtClean="0"/>
              <a:t>High peak</a:t>
            </a:r>
            <a:endParaRPr lang="he-IL" sz="2800" dirty="0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2539228" y="3252106"/>
            <a:ext cx="813572" cy="571194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3867312" y="2821340"/>
            <a:ext cx="1208744" cy="861534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2539228" y="2667000"/>
            <a:ext cx="2536828" cy="458620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2" descr="http://media.tumblr.com/tumblr_lnzztidk6V1qfhqrf.jp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9664" y="2577600"/>
            <a:ext cx="1148936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7024" y="-99392"/>
            <a:ext cx="7087344" cy="1371600"/>
          </a:xfrm>
        </p:spPr>
        <p:txBody>
          <a:bodyPr/>
          <a:lstStyle/>
          <a:p>
            <a:pPr rtl="0"/>
            <a:r>
              <a:rPr lang="en-US" dirty="0" smtClean="0"/>
              <a:t>Adaptive Peak shift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674833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 &amp; rugged landscape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504" y="1626802"/>
            <a:ext cx="2915448" cy="4373563"/>
          </a:xfrm>
        </p:spPr>
        <p:txBody>
          <a:bodyPr>
            <a:normAutofit/>
          </a:bodyPr>
          <a:lstStyle/>
          <a:p>
            <a:pPr algn="l" rtl="0"/>
            <a:endParaRPr lang="en-US" sz="2800" b="0" dirty="0" smtClean="0"/>
          </a:p>
          <a:p>
            <a:pPr algn="l" rtl="0"/>
            <a:endParaRPr lang="en-US" sz="2800" b="0" dirty="0" smtClean="0"/>
          </a:p>
          <a:p>
            <a:pPr algn="l" rtl="0"/>
            <a:r>
              <a:rPr lang="en-US" sz="2800" b="0" dirty="0" smtClean="0"/>
              <a:t>Increasing the mutation rate in individuals below </a:t>
            </a:r>
            <a:r>
              <a:rPr lang="en-US" sz="2800" dirty="0" smtClean="0"/>
              <a:t>both</a:t>
            </a:r>
            <a:r>
              <a:rPr lang="en-US" sz="2800" b="0" dirty="0" smtClean="0"/>
              <a:t> peaks</a:t>
            </a:r>
            <a:endParaRPr lang="he-IL" sz="2800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28</a:t>
            </a:fld>
            <a:endParaRPr lang="en-US"/>
          </a:p>
        </p:txBody>
      </p:sp>
      <p:pic>
        <p:nvPicPr>
          <p:cNvPr id="22" name="Picture 2" descr="http://upload.wikimedia.org/wikipedia/commons/2/29/Le_Dorje_Lakpa_(Himalaya,_N%C3%A9pal)_(8449549937)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" t="-69" r="27556" b="21708"/>
          <a:stretch/>
        </p:blipFill>
        <p:spPr bwMode="auto">
          <a:xfrm>
            <a:off x="3042914" y="1556792"/>
            <a:ext cx="5563673" cy="45135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022952" y="1936234"/>
            <a:ext cx="3480729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/>
            <a:r>
              <a:rPr lang="en-US" sz="2400" b="1" dirty="0" smtClean="0">
                <a:effectLst>
                  <a:glow rad="139700">
                    <a:srgbClr val="0070C0">
                      <a:alpha val="40000"/>
                    </a:srgbClr>
                  </a:glow>
                </a:effectLst>
              </a:rPr>
              <a:t>Low mutation rate</a:t>
            </a:r>
            <a:endParaRPr lang="he-IL" sz="2400" b="1" dirty="0">
              <a:effectLst>
                <a:glow rad="139700">
                  <a:srgbClr val="0070C0">
                    <a:alpha val="40000"/>
                  </a:srgbClr>
                </a:glow>
              </a:effectLst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627775" y="1587576"/>
            <a:ext cx="3480729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rtl="1"/>
            <a:r>
              <a:rPr lang="en-US" sz="2400" b="1" dirty="0" smtClean="0">
                <a:effectLst>
                  <a:glow rad="228600">
                    <a:srgbClr val="FFC000">
                      <a:alpha val="40000"/>
                    </a:srgbClr>
                  </a:glow>
                </a:effectLst>
              </a:rPr>
              <a:t>High mutation rate</a:t>
            </a:r>
            <a:endParaRPr lang="he-IL" sz="2400" b="1" dirty="0">
              <a:effectLst>
                <a:glow rad="228600">
                  <a:srgbClr val="FFC000">
                    <a:alpha val="40000"/>
                  </a:srgbClr>
                </a:glow>
              </a:effectLst>
            </a:endParaRPr>
          </a:p>
        </p:txBody>
      </p:sp>
      <p:sp>
        <p:nvSpPr>
          <p:cNvPr id="25" name="Oval 24"/>
          <p:cNvSpPr/>
          <p:nvPr/>
        </p:nvSpPr>
        <p:spPr>
          <a:xfrm>
            <a:off x="4153717" y="3951189"/>
            <a:ext cx="469216" cy="469216"/>
          </a:xfrm>
          <a:prstGeom prst="ellipse">
            <a:avLst/>
          </a:prstGeom>
          <a:noFill/>
          <a:ln w="76200">
            <a:solidFill>
              <a:srgbClr val="0070C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6" name="Oval 25"/>
          <p:cNvSpPr/>
          <p:nvPr/>
        </p:nvSpPr>
        <p:spPr>
          <a:xfrm>
            <a:off x="7354677" y="3273154"/>
            <a:ext cx="469216" cy="469216"/>
          </a:xfrm>
          <a:prstGeom prst="ellipse">
            <a:avLst/>
          </a:prstGeom>
          <a:noFill/>
          <a:ln w="76200">
            <a:solidFill>
              <a:srgbClr val="0070C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7" name="Oval 26"/>
          <p:cNvSpPr/>
          <p:nvPr/>
        </p:nvSpPr>
        <p:spPr>
          <a:xfrm>
            <a:off x="4763317" y="5475189"/>
            <a:ext cx="469216" cy="469216"/>
          </a:xfrm>
          <a:prstGeom prst="ellipse">
            <a:avLst/>
          </a:prstGeom>
          <a:noFill/>
          <a:ln w="76200">
            <a:solidFill>
              <a:srgbClr val="FFC00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28" name="Straight Arrow Connector 27"/>
          <p:cNvCxnSpPr/>
          <p:nvPr/>
        </p:nvCxnSpPr>
        <p:spPr>
          <a:xfrm flipH="1" flipV="1">
            <a:off x="4003167" y="2397899"/>
            <a:ext cx="334255" cy="1460141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V="1">
            <a:off x="4997925" y="2049241"/>
            <a:ext cx="1166044" cy="3401596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 flipV="1">
            <a:off x="5123719" y="2397899"/>
            <a:ext cx="2230959" cy="994877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5589650" y="4636989"/>
            <a:ext cx="469216" cy="469216"/>
          </a:xfrm>
          <a:prstGeom prst="ellipse">
            <a:avLst/>
          </a:prstGeom>
          <a:noFill/>
          <a:ln w="76200">
            <a:solidFill>
              <a:srgbClr val="FFC00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32" name="Straight Arrow Connector 31"/>
          <p:cNvCxnSpPr/>
          <p:nvPr/>
        </p:nvCxnSpPr>
        <p:spPr>
          <a:xfrm flipV="1">
            <a:off x="6978381" y="2049241"/>
            <a:ext cx="234608" cy="2787103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/>
          <p:cNvSpPr/>
          <p:nvPr/>
        </p:nvSpPr>
        <p:spPr>
          <a:xfrm>
            <a:off x="6743773" y="4871597"/>
            <a:ext cx="469216" cy="469216"/>
          </a:xfrm>
          <a:prstGeom prst="ellipse">
            <a:avLst/>
          </a:prstGeom>
          <a:noFill/>
          <a:ln w="76200">
            <a:solidFill>
              <a:srgbClr val="FFC00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34" name="Straight Arrow Connector 33"/>
          <p:cNvCxnSpPr/>
          <p:nvPr/>
        </p:nvCxnSpPr>
        <p:spPr>
          <a:xfrm flipV="1">
            <a:off x="5824258" y="2049241"/>
            <a:ext cx="679423" cy="2548447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1120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29</a:t>
            </a:fld>
            <a:endParaRPr lang="en-US"/>
          </a:p>
        </p:txBody>
      </p:sp>
      <p:pic>
        <p:nvPicPr>
          <p:cNvPr id="5" name="Picture 10" descr="D:\workspace\ruggedsim\manuscript\fitness_landscape_analytic_mode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88640"/>
            <a:ext cx="5859270" cy="5639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1688852" y="1601416"/>
            <a:ext cx="1803028" cy="3915816"/>
            <a:chOff x="1962523" y="33357590"/>
            <a:chExt cx="2751940" cy="5976664"/>
          </a:xfrm>
        </p:grpSpPr>
        <p:pic>
          <p:nvPicPr>
            <p:cNvPr id="7" name="Picture 15" descr="D:\workspace\ruggedsim\manuscript\fitness_landscape_key_vertical.pn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233" b="35462"/>
            <a:stretch/>
          </p:blipFill>
          <p:spPr bwMode="auto">
            <a:xfrm>
              <a:off x="2107938" y="36597950"/>
              <a:ext cx="2518881" cy="26371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8" name="Group 7"/>
            <p:cNvGrpSpPr/>
            <p:nvPr/>
          </p:nvGrpSpPr>
          <p:grpSpPr>
            <a:xfrm>
              <a:off x="2034531" y="33501606"/>
              <a:ext cx="1872208" cy="2871808"/>
              <a:chOff x="2106539" y="34446222"/>
              <a:chExt cx="1872208" cy="2871808"/>
            </a:xfrm>
          </p:grpSpPr>
          <p:pic>
            <p:nvPicPr>
              <p:cNvPr id="16" name="Picture 15" descr="D:\workspace\ruggedsim\manuscript\fitness_landscape_key_vertical.png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8941" r="56795" b="37231"/>
              <a:stretch/>
            </p:blipFill>
            <p:spPr bwMode="auto">
              <a:xfrm>
                <a:off x="2126882" y="35301806"/>
                <a:ext cx="1851865" cy="9736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7" name="Picture 15" descr="D:\workspace\ruggedsim\manuscript\fitness_landscape_key_vertical.png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6795" b="76887"/>
              <a:stretch/>
            </p:blipFill>
            <p:spPr bwMode="auto">
              <a:xfrm>
                <a:off x="2114923" y="34446222"/>
                <a:ext cx="1851865" cy="9444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8" name="Picture 15" descr="D:\workspace\ruggedsim\manuscript\fitness_landscape_key_vertical.png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76020" r="56795"/>
              <a:stretch/>
            </p:blipFill>
            <p:spPr bwMode="auto">
              <a:xfrm>
                <a:off x="2106539" y="36338147"/>
                <a:ext cx="1851865" cy="97988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9" name="Group 8"/>
            <p:cNvGrpSpPr/>
            <p:nvPr/>
          </p:nvGrpSpPr>
          <p:grpSpPr>
            <a:xfrm>
              <a:off x="1962523" y="33357590"/>
              <a:ext cx="2751940" cy="5976664"/>
              <a:chOff x="1962523" y="33357590"/>
              <a:chExt cx="2751940" cy="5976664"/>
            </a:xfrm>
          </p:grpSpPr>
          <p:cxnSp>
            <p:nvCxnSpPr>
              <p:cNvPr id="10" name="Straight Connector 9"/>
              <p:cNvCxnSpPr/>
              <p:nvPr/>
            </p:nvCxnSpPr>
            <p:spPr>
              <a:xfrm flipV="1">
                <a:off x="1962523" y="33357590"/>
                <a:ext cx="50076" cy="5961930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/>
              <p:cNvCxnSpPr/>
              <p:nvPr/>
            </p:nvCxnSpPr>
            <p:spPr>
              <a:xfrm flipV="1">
                <a:off x="3906739" y="33357590"/>
                <a:ext cx="14599" cy="3168000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/>
              <p:nvPr/>
            </p:nvCxnSpPr>
            <p:spPr>
              <a:xfrm flipV="1">
                <a:off x="4698827" y="36634254"/>
                <a:ext cx="14599" cy="2700000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>
                <a:off x="1962523" y="39334254"/>
                <a:ext cx="2751940" cy="0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/>
              <p:nvPr/>
            </p:nvCxnSpPr>
            <p:spPr>
              <a:xfrm>
                <a:off x="3906739" y="36606334"/>
                <a:ext cx="799387" cy="0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>
                <a:off x="2034531" y="33357590"/>
                <a:ext cx="1872000" cy="0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9" name="Group 18"/>
          <p:cNvGrpSpPr/>
          <p:nvPr/>
        </p:nvGrpSpPr>
        <p:grpSpPr>
          <a:xfrm>
            <a:off x="7147" y="5517232"/>
            <a:ext cx="8352928" cy="1224136"/>
            <a:chOff x="10747499" y="39550278"/>
            <a:chExt cx="8352928" cy="1224136"/>
          </a:xfrm>
        </p:grpSpPr>
        <p:pic>
          <p:nvPicPr>
            <p:cNvPr id="20" name="Picture 11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1180427" y="39957271"/>
              <a:ext cx="7920000" cy="8171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/>
            <p:cNvSpPr txBox="1"/>
            <p:nvPr/>
          </p:nvSpPr>
          <p:spPr>
            <a:xfrm>
              <a:off x="10747499" y="39550278"/>
              <a:ext cx="3148167" cy="523212"/>
            </a:xfrm>
            <a:prstGeom prst="rect">
              <a:avLst/>
            </a:prstGeom>
            <a:noFill/>
          </p:spPr>
          <p:txBody>
            <a:bodyPr wrap="square" lIns="91431" tIns="45716" rIns="91431" bIns="45716" rtlCol="1">
              <a:spAutoFit/>
            </a:bodyPr>
            <a:lstStyle/>
            <a:p>
              <a:pPr algn="ctr"/>
              <a:r>
                <a:rPr lang="en-US" sz="2800" dirty="0"/>
                <a:t>fitness</a:t>
              </a:r>
              <a:endParaRPr lang="he-IL" sz="2800" dirty="0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1795109" y="40032000"/>
              <a:ext cx="6912000" cy="342000"/>
            </a:xfrm>
            <a:prstGeom prst="rect">
              <a:avLst/>
            </a:prstGeom>
            <a:noFill/>
            <a:ln w="31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Deterministic model</a:t>
            </a:r>
            <a:endParaRPr lang="he-IL" dirty="0"/>
          </a:p>
        </p:txBody>
      </p:sp>
      <p:pic>
        <p:nvPicPr>
          <p:cNvPr id="23" name="Picture 5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7207" y="4797458"/>
            <a:ext cx="610303" cy="983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83701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Evolution in a static environment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b="0" dirty="0" smtClean="0"/>
              <a:t>Directional selection without change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b="0" dirty="0" smtClean="0"/>
              <a:t>A balance between </a:t>
            </a:r>
            <a:r>
              <a:rPr lang="en-US" b="0" dirty="0" smtClean="0">
                <a:solidFill>
                  <a:srgbClr val="00B050"/>
                </a:solidFill>
              </a:rPr>
              <a:t>mutation </a:t>
            </a:r>
            <a:r>
              <a:rPr lang="en-US" b="0" dirty="0" smtClean="0"/>
              <a:t>and </a:t>
            </a:r>
            <a:r>
              <a:rPr lang="en-US" b="0" dirty="0" smtClean="0">
                <a:solidFill>
                  <a:srgbClr val="0070C0"/>
                </a:solidFill>
              </a:rPr>
              <a:t>natural selection</a:t>
            </a:r>
            <a:endParaRPr lang="he-IL" b="0" dirty="0">
              <a:solidFill>
                <a:srgbClr val="0070C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321" y="2636912"/>
            <a:ext cx="7712075" cy="413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611560" y="3645024"/>
            <a:ext cx="461665" cy="2369299"/>
          </a:xfrm>
          <a:prstGeom prst="rect">
            <a:avLst/>
          </a:prstGeom>
          <a:solidFill>
            <a:schemeClr val="bg1"/>
          </a:solidFill>
        </p:spPr>
        <p:txBody>
          <a:bodyPr vert="vert270" wrap="square" rtlCol="1">
            <a:spAutoFit/>
          </a:bodyPr>
          <a:lstStyle/>
          <a:p>
            <a:pPr algn="ctr"/>
            <a:r>
              <a:rPr lang="en-US" dirty="0" smtClean="0"/>
              <a:t>Frequency</a:t>
            </a:r>
            <a:endParaRPr lang="he-IL" dirty="0"/>
          </a:p>
        </p:txBody>
      </p:sp>
      <p:sp>
        <p:nvSpPr>
          <p:cNvPr id="16" name="TextBox 15"/>
          <p:cNvSpPr txBox="1"/>
          <p:nvPr/>
        </p:nvSpPr>
        <p:spPr>
          <a:xfrm>
            <a:off x="3203848" y="6444044"/>
            <a:ext cx="309634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1">
            <a:spAutoFit/>
          </a:bodyPr>
          <a:lstStyle/>
          <a:p>
            <a:pPr algn="ctr"/>
            <a:r>
              <a:rPr lang="en-US" dirty="0" smtClean="0"/>
              <a:t># Deleterious mutations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460119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/>
              <a:t>Deterministic results</a:t>
            </a:r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indent="205684" algn="l" defTabSz="908834" rtl="0">
                  <a:defRPr/>
                </a:pPr>
                <a:r>
                  <a:rPr lang="en-US" b="0" dirty="0" smtClean="0"/>
                  <a:t>The rate of adaptation without </a:t>
                </a:r>
                <a:r>
                  <a:rPr lang="en-US" dirty="0" smtClean="0"/>
                  <a:t>normal mutation</a:t>
                </a:r>
                <a:r>
                  <a:rPr lang="en-US" b="0" dirty="0" smtClean="0"/>
                  <a:t>:</a:t>
                </a:r>
              </a:p>
              <a:p>
                <a:pPr indent="205684" algn="l" defTabSz="908834" rt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𝜈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𝑁𝑀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≈</m:t>
                      </m:r>
                      <m:r>
                        <a:rPr lang="en-US" i="1">
                          <a:latin typeface="Cambria Math"/>
                        </a:rPr>
                        <m:t>4</m:t>
                      </m:r>
                      <m:r>
                        <a:rPr lang="en-US" i="1">
                          <a:latin typeface="Cambria Math"/>
                        </a:rPr>
                        <m:t>𝑁𝐻</m:t>
                      </m:r>
                      <m:sSup>
                        <m:sSupPr>
                          <m:ctrlPr>
                            <a:rPr lang="en-US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/>
                            </a:rPr>
                            <m:t>𝜇</m:t>
                          </m:r>
                        </m:e>
                        <m:sup>
                          <m:r>
                            <a:rPr lang="en-US" i="1">
                              <a:latin typeface="Cambria Math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 smtClean="0"/>
              </a:p>
              <a:p>
                <a:pPr indent="205684" algn="l" defTabSz="908834" rtl="0">
                  <a:defRPr/>
                </a:pPr>
                <a:endParaRPr lang="en-US" dirty="0"/>
              </a:p>
              <a:p>
                <a:pPr indent="205684" algn="l" defTabSz="908834" rtl="0">
                  <a:defRPr/>
                </a:pPr>
                <a:r>
                  <a:rPr lang="en-US" b="0" dirty="0"/>
                  <a:t>The rate of adaptation without </a:t>
                </a:r>
                <a:r>
                  <a:rPr lang="en-US" dirty="0" smtClean="0"/>
                  <a:t>high mutation</a:t>
                </a:r>
                <a:r>
                  <a:rPr lang="en-US" b="0" dirty="0" smtClean="0"/>
                  <a:t>:</a:t>
                </a:r>
                <a:endParaRPr lang="en-US" b="0" dirty="0"/>
              </a:p>
              <a:p>
                <a:pPr indent="205684" algn="l" defTabSz="908834" rt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𝜈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𝐶𝑀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≈</m:t>
                      </m:r>
                      <m:sSup>
                        <m:sSupPr>
                          <m:ctrlPr>
                            <a:rPr lang="en-US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/>
                            </a:rPr>
                            <m:t>𝜏</m:t>
                          </m:r>
                        </m:e>
                        <m:sup>
                          <m:r>
                            <a:rPr lang="en-US" i="1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/>
                        </a:rPr>
                        <m:t>∙</m:t>
                      </m:r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𝜈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𝑁𝑀</m:t>
                          </m:r>
                        </m:sub>
                      </m:sSub>
                    </m:oMath>
                  </m:oMathPara>
                </a14:m>
                <a:endParaRPr lang="en-US" dirty="0" smtClean="0"/>
              </a:p>
              <a:p>
                <a:pPr indent="205684" algn="l" defTabSz="908834" rtl="0">
                  <a:defRPr/>
                </a:pPr>
                <a:endParaRPr lang="en-US" dirty="0"/>
              </a:p>
              <a:p>
                <a:pPr indent="205684" algn="l" defTabSz="908834" rtl="0">
                  <a:defRPr/>
                </a:pPr>
                <a:r>
                  <a:rPr lang="en-US" b="0" dirty="0"/>
                  <a:t>The rate of adaptation without </a:t>
                </a:r>
                <a:r>
                  <a:rPr lang="en-US" dirty="0" smtClean="0"/>
                  <a:t>stress-induced mutation</a:t>
                </a:r>
                <a:r>
                  <a:rPr lang="en-US" b="0" dirty="0" smtClean="0"/>
                  <a:t>:</a:t>
                </a:r>
                <a:endParaRPr lang="en-US" b="0" dirty="0"/>
              </a:p>
              <a:p>
                <a:pPr indent="205684" algn="l" defTabSz="908834" rt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𝜈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𝑆𝐼𝑀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≈</m:t>
                      </m:r>
                      <m:r>
                        <a:rPr lang="en-US" i="1">
                          <a:latin typeface="Cambria Math"/>
                        </a:rPr>
                        <m:t>𝜏</m:t>
                      </m:r>
                      <m:r>
                        <a:rPr lang="en-US" i="1">
                          <a:latin typeface="Cambria Math"/>
                        </a:rPr>
                        <m:t>∙</m:t>
                      </m:r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𝜈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𝑁𝑀</m:t>
                          </m:r>
                        </m:sub>
                      </m:sSub>
                    </m:oMath>
                  </m:oMathPara>
                </a14:m>
                <a:endParaRPr lang="en-US" i="1" dirty="0" smtClean="0">
                  <a:latin typeface="Cambria Math"/>
                </a:endParaRPr>
              </a:p>
              <a:p>
                <a:pPr indent="205684" algn="ctr" defTabSz="908834" rtl="0">
                  <a:defRPr/>
                </a:pPr>
                <a:endParaRPr lang="en-US" sz="1800" i="1" dirty="0" smtClean="0">
                  <a:latin typeface="Cambria Math"/>
                </a:endParaRPr>
              </a:p>
              <a:p>
                <a:pPr indent="205684" algn="ctr" defTabSz="908834" rtl="0">
                  <a:defRPr/>
                </a:pPr>
                <a14:m>
                  <m:oMath xmlns:m="http://schemas.openxmlformats.org/officeDocument/2006/math">
                    <m:r>
                      <a:rPr lang="en-US" sz="1800" i="1">
                        <a:latin typeface="Cambria Math"/>
                      </a:rPr>
                      <m:t>𝜈</m:t>
                    </m:r>
                    <m:r>
                      <a:rPr lang="en-US" sz="1800" i="1">
                        <a:latin typeface="Cambria Math"/>
                      </a:rPr>
                      <m:t> </m:t>
                    </m:r>
                  </m:oMath>
                </a14:m>
                <a:r>
                  <a:rPr lang="en-US" sz="1800" b="0" dirty="0" smtClean="0"/>
                  <a:t>– adaptation rate; N – population size;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/>
                      </a:rPr>
                      <m:t>𝜏</m:t>
                    </m:r>
                  </m:oMath>
                </a14:m>
                <a:r>
                  <a:rPr lang="en-US" sz="1800" b="0" dirty="0" smtClean="0"/>
                  <a:t> – mutation rate increase;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/>
                      </a:rPr>
                      <m:t>𝐻</m:t>
                    </m:r>
                  </m:oMath>
                </a14:m>
                <a:r>
                  <a:rPr lang="en-US" sz="1800" b="0" dirty="0" smtClean="0"/>
                  <a:t> – double mutant advantage;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/>
                      </a:rPr>
                      <m:t>𝜇</m:t>
                    </m:r>
                  </m:oMath>
                </a14:m>
                <a:r>
                  <a:rPr lang="en-US" sz="1800" b="0" dirty="0" smtClean="0"/>
                  <a:t> – beneficial mutation rate</a:t>
                </a:r>
                <a:endParaRPr lang="he-IL" sz="1800" b="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t="-1255" r="-400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023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9" descr="D:\workspace\ruggedsim\manuscript\fitness_landscape_stochastic_mode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653282"/>
            <a:ext cx="5088086" cy="5088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Stochastic model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31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3550123" y="5733264"/>
            <a:ext cx="5017423" cy="989255"/>
            <a:chOff x="11180427" y="39212876"/>
            <a:chExt cx="7920000" cy="1561538"/>
          </a:xfrm>
        </p:grpSpPr>
        <p:pic>
          <p:nvPicPr>
            <p:cNvPr id="7" name="Picture 11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1180427" y="39957271"/>
              <a:ext cx="7920000" cy="8171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/>
            <p:cNvSpPr txBox="1"/>
            <p:nvPr/>
          </p:nvSpPr>
          <p:spPr>
            <a:xfrm>
              <a:off x="11918584" y="39212876"/>
              <a:ext cx="3148167" cy="523213"/>
            </a:xfrm>
            <a:prstGeom prst="rect">
              <a:avLst/>
            </a:prstGeom>
            <a:noFill/>
          </p:spPr>
          <p:txBody>
            <a:bodyPr wrap="square" lIns="91431" tIns="45716" rIns="91431" bIns="45716" rtlCol="1">
              <a:spAutoFit/>
            </a:bodyPr>
            <a:lstStyle/>
            <a:p>
              <a:pPr algn="ctr"/>
              <a:r>
                <a:rPr lang="en-US" sz="2800" dirty="0"/>
                <a:t>fitness</a:t>
              </a:r>
              <a:endParaRPr lang="he-IL" sz="2800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11795109" y="40032000"/>
              <a:ext cx="6912000" cy="342000"/>
            </a:xfrm>
            <a:prstGeom prst="rect">
              <a:avLst/>
            </a:prstGeom>
            <a:noFill/>
            <a:ln w="31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</p:grp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5014957" y="2295797"/>
            <a:ext cx="5017423" cy="4373563"/>
          </a:xfrm>
        </p:spPr>
        <p:txBody>
          <a:bodyPr>
            <a:normAutofit/>
          </a:bodyPr>
          <a:lstStyle/>
          <a:p>
            <a:pPr algn="l" rtl="0"/>
            <a:r>
              <a:rPr lang="en-US" sz="2800" b="0" dirty="0" smtClean="0"/>
              <a:t>No MSB assumption</a:t>
            </a:r>
          </a:p>
          <a:p>
            <a:pPr algn="l" rtl="0"/>
            <a:r>
              <a:rPr lang="en-US" sz="2800" b="0" dirty="0" smtClean="0"/>
              <a:t>No </a:t>
            </a:r>
          </a:p>
          <a:p>
            <a:pPr algn="l" rtl="0"/>
            <a:endParaRPr lang="he-IL" sz="2800" b="0" dirty="0"/>
          </a:p>
        </p:txBody>
      </p:sp>
      <p:pic>
        <p:nvPicPr>
          <p:cNvPr id="11" name="Picture 5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2068" y="2780928"/>
            <a:ext cx="402100" cy="6480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0912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Adaptation rate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32</a:t>
            </a:fld>
            <a:endParaRPr lang="en-US"/>
          </a:p>
        </p:txBody>
      </p:sp>
      <p:pic>
        <p:nvPicPr>
          <p:cNvPr id="6" name="Picture 6" descr="D:\workspace\ruggedsim\manuscript\adaptation_rate_s_0.05_logN_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1656184"/>
            <a:ext cx="6016508" cy="5013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6516216" y="-84876"/>
                <a:ext cx="2671642" cy="15696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indent="205684" defTabSz="908834">
                  <a:defRPr/>
                </a:pPr>
                <a:endParaRPr lang="en-US" sz="2400" i="1" dirty="0" smtClean="0">
                  <a:latin typeface="Cambria Math"/>
                </a:endParaRPr>
              </a:p>
              <a:p>
                <a:pPr indent="205684" defTabSz="908834"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𝜈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𝐶𝑀</m:t>
                          </m:r>
                        </m:sub>
                      </m:sSub>
                      <m:r>
                        <a:rPr lang="en-US" sz="2400" i="1">
                          <a:latin typeface="Cambria Math"/>
                        </a:rPr>
                        <m:t>≈</m:t>
                      </m:r>
                      <m:sSup>
                        <m:sSupPr>
                          <m:ctrlPr>
                            <a:rPr lang="en-US" sz="24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/>
                            </a:rPr>
                            <m:t>𝜏</m:t>
                          </m:r>
                        </m:e>
                        <m:sup>
                          <m:r>
                            <a:rPr lang="en-US" sz="2400" i="1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latin typeface="Cambria Math"/>
                        </a:rPr>
                        <m:t>∙</m:t>
                      </m:r>
                      <m:sSub>
                        <m:sSubPr>
                          <m:ctrlPr>
                            <a:rPr lang="en-US" sz="24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𝜈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𝑁𝑀</m:t>
                          </m:r>
                        </m:sub>
                      </m:sSub>
                    </m:oMath>
                  </m:oMathPara>
                </a14:m>
                <a:endParaRPr lang="en-US" sz="2400" i="1" dirty="0" smtClean="0">
                  <a:latin typeface="Cambria Math"/>
                </a:endParaRPr>
              </a:p>
              <a:p>
                <a:pPr indent="205684" defTabSz="908834"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𝜈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𝑆𝐼𝑀</m:t>
                          </m:r>
                        </m:sub>
                      </m:sSub>
                      <m:r>
                        <a:rPr lang="en-US" sz="2400" i="1">
                          <a:latin typeface="Cambria Math"/>
                        </a:rPr>
                        <m:t>≈</m:t>
                      </m:r>
                      <m:r>
                        <a:rPr lang="en-US" sz="2400" i="1">
                          <a:latin typeface="Cambria Math"/>
                        </a:rPr>
                        <m:t>𝜏</m:t>
                      </m:r>
                      <m:r>
                        <a:rPr lang="en-US" sz="2400" i="1">
                          <a:latin typeface="Cambria Math"/>
                        </a:rPr>
                        <m:t>∙</m:t>
                      </m:r>
                      <m:sSub>
                        <m:sSubPr>
                          <m:ctrlPr>
                            <a:rPr lang="en-US" sz="24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𝜈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𝑁𝑀</m:t>
                          </m:r>
                        </m:sub>
                      </m:sSub>
                    </m:oMath>
                  </m:oMathPara>
                </a14:m>
                <a:endParaRPr lang="he-IL" sz="2400" dirty="0"/>
              </a:p>
              <a:p>
                <a:pPr indent="205684" defTabSz="908834">
                  <a:defRPr/>
                </a:pPr>
                <a:endParaRPr lang="en-US" sz="2400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6216" y="-84876"/>
                <a:ext cx="2671642" cy="156966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/>
          <p:cNvCxnSpPr/>
          <p:nvPr/>
        </p:nvCxnSpPr>
        <p:spPr>
          <a:xfrm>
            <a:off x="2123728" y="1916832"/>
            <a:ext cx="7200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/>
        </p:nvGrpSpPr>
        <p:grpSpPr>
          <a:xfrm>
            <a:off x="2885539" y="1700808"/>
            <a:ext cx="2056594" cy="760150"/>
            <a:chOff x="13463618" y="18710349"/>
            <a:chExt cx="2056594" cy="760150"/>
          </a:xfrm>
        </p:grpSpPr>
        <p:sp>
          <p:nvSpPr>
            <p:cNvPr id="11" name="TextBox 10"/>
            <p:cNvSpPr txBox="1"/>
            <p:nvPr/>
          </p:nvSpPr>
          <p:spPr>
            <a:xfrm>
              <a:off x="13483803" y="18710349"/>
              <a:ext cx="2036409" cy="40011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l" rtl="0"/>
              <a:r>
                <a:rPr lang="en-US" sz="2000" dirty="0" smtClean="0"/>
                <a:t>Approximation</a:t>
              </a:r>
              <a:endParaRPr lang="he-IL" sz="2000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3463618" y="19070389"/>
              <a:ext cx="2036409" cy="40011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l" rtl="0"/>
              <a:r>
                <a:rPr lang="en-US" sz="2000" dirty="0" smtClean="0"/>
                <a:t>Simulation</a:t>
              </a:r>
              <a:endParaRPr lang="he-IL" sz="2400" dirty="0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2439869" y="2060848"/>
            <a:ext cx="126000" cy="387533"/>
            <a:chOff x="12637723" y="19116000"/>
            <a:chExt cx="126000" cy="387533"/>
          </a:xfrm>
        </p:grpSpPr>
        <p:sp>
          <p:nvSpPr>
            <p:cNvPr id="14" name="Oval 13"/>
            <p:cNvSpPr/>
            <p:nvPr/>
          </p:nvSpPr>
          <p:spPr>
            <a:xfrm>
              <a:off x="12637723" y="19244022"/>
              <a:ext cx="126000" cy="12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cxnSp>
          <p:nvCxnSpPr>
            <p:cNvPr id="15" name="Straight Connector 14"/>
            <p:cNvCxnSpPr/>
            <p:nvPr/>
          </p:nvCxnSpPr>
          <p:spPr>
            <a:xfrm>
              <a:off x="12700800" y="19116000"/>
              <a:ext cx="0" cy="387533"/>
            </a:xfrm>
            <a:prstGeom prst="line">
              <a:avLst/>
            </a:prstGeom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64413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8219256" cy="1371600"/>
          </a:xfrm>
        </p:spPr>
        <p:txBody>
          <a:bodyPr>
            <a:normAutofit fontScale="90000"/>
          </a:bodyPr>
          <a:lstStyle/>
          <a:p>
            <a:pPr rtl="0"/>
            <a:r>
              <a:rPr lang="en-US" dirty="0" smtClean="0"/>
              <a:t>SIM Breaks </a:t>
            </a:r>
            <a:r>
              <a:rPr lang="en-US" dirty="0"/>
              <a:t>the </a:t>
            </a:r>
            <a:r>
              <a:rPr lang="en-US" i="1" dirty="0"/>
              <a:t>adaptability-adaptedness</a:t>
            </a:r>
            <a:r>
              <a:rPr lang="en-US" dirty="0"/>
              <a:t> </a:t>
            </a:r>
            <a:r>
              <a:rPr lang="en-US" dirty="0" smtClean="0"/>
              <a:t>trade-off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33</a:t>
            </a:fld>
            <a:endParaRPr lang="en-US"/>
          </a:p>
        </p:txBody>
      </p:sp>
      <p:pic>
        <p:nvPicPr>
          <p:cNvPr id="5" name="Picture 4" descr="D:\workspace\ruggedsim\manuscript\tradeoff_s_0.05_logN_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561565"/>
            <a:ext cx="6119800" cy="5099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31100" y="6453336"/>
            <a:ext cx="7920880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1">
            <a:spAutoFit/>
          </a:bodyPr>
          <a:lstStyle/>
          <a:p>
            <a:pPr algn="ctr" rtl="0"/>
            <a:r>
              <a:rPr lang="en-US" sz="1600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Adaptedness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 - Mean fitness relative to NM (non-mutator)</a:t>
            </a:r>
          </a:p>
        </p:txBody>
      </p:sp>
      <p:sp>
        <p:nvSpPr>
          <p:cNvPr id="7" name="TextBox 6"/>
          <p:cNvSpPr txBox="1"/>
          <p:nvPr/>
        </p:nvSpPr>
        <p:spPr>
          <a:xfrm rot="16200000">
            <a:off x="-1175822" y="3946496"/>
            <a:ext cx="5108418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1">
            <a:spAutoFit/>
          </a:bodyPr>
          <a:lstStyle/>
          <a:p>
            <a:pPr algn="ctr" rtl="0"/>
            <a:r>
              <a:rPr lang="en-US" sz="1600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Adaptability 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- Adaptation rate relative to NM</a:t>
            </a:r>
          </a:p>
        </p:txBody>
      </p:sp>
    </p:spTree>
    <p:extLst>
      <p:ext uri="{BB962C8B-B14F-4D97-AF65-F5344CB8AC3E}">
        <p14:creationId xmlns:p14="http://schemas.microsoft.com/office/powerpoint/2010/main" val="3754265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Evolution of Stress-induced mutagenesis:</a:t>
            </a:r>
          </a:p>
          <a:p>
            <a:pPr marL="800100" lvl="1" indent="-342900" algn="l" rtl="0"/>
            <a:r>
              <a:rPr lang="en-US" dirty="0" smtClean="0"/>
              <a:t>SIM can evolve due to second order selection</a:t>
            </a:r>
          </a:p>
          <a:p>
            <a:pPr marL="800100" lvl="1" indent="-342900" algn="l" rtl="0"/>
            <a:r>
              <a:rPr lang="en-US" dirty="0" smtClean="0"/>
              <a:t>In constant and changing environments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Effects of stress-induced mutagenesis:</a:t>
            </a:r>
          </a:p>
          <a:p>
            <a:pPr marL="800100" lvl="1" indent="-342900" algn="l" rtl="0"/>
            <a:r>
              <a:rPr lang="en-US" dirty="0" smtClean="0"/>
              <a:t>SIM increases the adaptation rate without reducing the population mean fitness</a:t>
            </a:r>
          </a:p>
          <a:p>
            <a:pPr marL="800100" lvl="1" indent="-342900" algn="l" rtl="0"/>
            <a:r>
              <a:rPr lang="en-US" dirty="0" smtClean="0"/>
              <a:t>Breaks the trade-off between </a:t>
            </a:r>
            <a:r>
              <a:rPr lang="en-US" i="1" dirty="0" smtClean="0"/>
              <a:t>adaptability </a:t>
            </a:r>
            <a:r>
              <a:rPr lang="en-US" dirty="0" smtClean="0"/>
              <a:t>and </a:t>
            </a:r>
            <a:r>
              <a:rPr lang="en-US" i="1" dirty="0" smtClean="0"/>
              <a:t>adaptedness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34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2171606" y="4991674"/>
            <a:ext cx="4913312" cy="1384995"/>
            <a:chOff x="1026840" y="5356373"/>
            <a:chExt cx="4913312" cy="1384995"/>
          </a:xfrm>
        </p:grpSpPr>
        <p:pic>
          <p:nvPicPr>
            <p:cNvPr id="6" name="Picture 1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6840" y="5932512"/>
              <a:ext cx="304800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6840" y="5500464"/>
              <a:ext cx="304800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6840" y="6309320"/>
              <a:ext cx="304800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9" name="Rectangle 8"/>
            <p:cNvSpPr/>
            <p:nvPr/>
          </p:nvSpPr>
          <p:spPr>
            <a:xfrm>
              <a:off x="1368152" y="5356373"/>
              <a:ext cx="4572000" cy="1384995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l" rtl="0"/>
              <a:r>
                <a:rPr lang="en-US" sz="2800" b="1" dirty="0"/>
                <a:t>yoavram@post.tau.ac.il</a:t>
              </a:r>
            </a:p>
            <a:p>
              <a:pPr algn="l" rtl="0"/>
              <a:r>
                <a:rPr lang="en-US" sz="2800" b="1" dirty="0" smtClean="0"/>
                <a:t>@</a:t>
              </a:r>
              <a:r>
                <a:rPr lang="en-US" sz="2800" b="1" dirty="0"/>
                <a:t>yoavram</a:t>
              </a:r>
            </a:p>
            <a:p>
              <a:pPr algn="l" rtl="0"/>
              <a:r>
                <a:rPr lang="en-US" sz="2800" b="1" dirty="0" smtClean="0"/>
                <a:t>http</a:t>
              </a:r>
              <a:r>
                <a:rPr lang="en-US" sz="2800" b="1" dirty="0"/>
                <a:t>://www.yoavram.com</a:t>
              </a:r>
              <a:endParaRPr lang="he-IL" sz="28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592512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5470401" y="3356992"/>
            <a:ext cx="3494087" cy="3230563"/>
            <a:chOff x="5470401" y="3356992"/>
            <a:chExt cx="3494087" cy="3230563"/>
          </a:xfrm>
        </p:grpSpPr>
        <p:pic>
          <p:nvPicPr>
            <p:cNvPr id="2051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70401" y="3356992"/>
              <a:ext cx="3494087" cy="32305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2" name="Rectangle 11"/>
            <p:cNvSpPr/>
            <p:nvPr/>
          </p:nvSpPr>
          <p:spPr>
            <a:xfrm>
              <a:off x="6228184" y="5589240"/>
              <a:ext cx="1440160" cy="3600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6092552" y="4005064"/>
              <a:ext cx="423664" cy="1800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6308576" y="3501008"/>
              <a:ext cx="423664" cy="1800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7020272" y="3861048"/>
              <a:ext cx="576064" cy="23402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7164288" y="4059070"/>
              <a:ext cx="594916" cy="23402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7524328" y="4275094"/>
              <a:ext cx="792088" cy="23402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Mutation rate in static environments</a:t>
            </a:r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/>
                            </a:rPr>
                            <m:t>𝜔</m:t>
                          </m:r>
                        </m:e>
                      </m:acc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𝑈</m:t>
                          </m:r>
                        </m:sup>
                      </m:sSup>
                    </m:oMath>
                  </m:oMathPara>
                </a14:m>
                <a:endParaRPr lang="en-US" b="0" dirty="0" smtClean="0"/>
              </a:p>
              <a:p>
                <a:pPr algn="l" rtl="0"/>
                <a:r>
                  <a:rPr lang="en-US" b="0" dirty="0" smtClean="0"/>
                  <a:t>High mutation rates reduce </a:t>
                </a:r>
                <a:r>
                  <a:rPr lang="en-US" b="0" i="1" dirty="0" smtClean="0"/>
                  <a:t>adaptedness </a:t>
                </a:r>
                <a:r>
                  <a:rPr lang="en-US" b="0" dirty="0" smtClean="0"/>
                  <a:t>of populations</a:t>
                </a:r>
              </a:p>
              <a:p>
                <a:pPr marL="342900" indent="-342900" algn="l" rtl="0">
                  <a:buFont typeface="Arial" panose="020B0604020202020204" pitchFamily="34" charset="0"/>
                  <a:buChar char="•"/>
                </a:pPr>
                <a:r>
                  <a:rPr lang="en-US" b="0" dirty="0" smtClean="0"/>
                  <a:t>Selection will </a:t>
                </a:r>
                <a:r>
                  <a:rPr lang="en-US" dirty="0" smtClean="0"/>
                  <a:t>reduce</a:t>
                </a:r>
                <a:r>
                  <a:rPr lang="en-US" b="0" dirty="0" smtClean="0"/>
                  <a:t> the mutation rate to it’s lowest attainable level</a:t>
                </a:r>
              </a:p>
              <a:p>
                <a:pPr marL="342900" indent="-342900" algn="l" rtl="0">
                  <a:buFont typeface="Arial" panose="020B0604020202020204" pitchFamily="34" charset="0"/>
                  <a:buChar char="•"/>
                </a:pPr>
                <a:r>
                  <a:rPr lang="en-US" b="0" dirty="0" smtClean="0"/>
                  <a:t>What sets this level?</a:t>
                </a:r>
              </a:p>
              <a:p>
                <a:pPr marL="342900" indent="-342900" algn="l" rtl="0">
                  <a:buFont typeface="Arial" panose="020B0604020202020204" pitchFamily="34" charset="0"/>
                  <a:buChar char="•"/>
                </a:pPr>
                <a:r>
                  <a:rPr lang="en-US" b="0" dirty="0" smtClean="0"/>
                  <a:t>Kimura 1967 - physical or physiological</a:t>
                </a:r>
              </a:p>
              <a:p>
                <a:pPr marL="342900" indent="-342900" algn="l" rtl="0">
                  <a:buFont typeface="Arial" panose="020B0604020202020204" pitchFamily="34" charset="0"/>
                  <a:buChar char="•"/>
                </a:pPr>
                <a:r>
                  <a:rPr lang="en-US" b="0" dirty="0" smtClean="0"/>
                  <a:t>Dawson 1999 – “cost of fidelity”</a:t>
                </a:r>
              </a:p>
              <a:p>
                <a:pPr marL="342900" indent="-342900" algn="l" rtl="0">
                  <a:buFont typeface="Arial" panose="020B0604020202020204" pitchFamily="34" charset="0"/>
                  <a:buChar char="•"/>
                </a:pPr>
                <a:r>
                  <a:rPr lang="en-US" b="0" dirty="0" smtClean="0"/>
                  <a:t>Lynch 2010 – “Drift barrier hypothesis”</a:t>
                </a:r>
              </a:p>
              <a:p>
                <a:pPr marL="342900" indent="-342900" algn="l" rtl="0">
                  <a:buFont typeface="Arial" panose="020B0604020202020204" pitchFamily="34" charset="0"/>
                  <a:buChar char="•"/>
                </a:pPr>
                <a:endParaRPr lang="en-US" b="0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l="-800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511" y="5769260"/>
            <a:ext cx="4754208" cy="11161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6092552" y="5818475"/>
            <a:ext cx="4572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100" dirty="0" smtClean="0"/>
              <a:t>Sung et al. </a:t>
            </a:r>
            <a:r>
              <a:rPr lang="en-US" sz="1100" dirty="0"/>
              <a:t>PNAS</a:t>
            </a:r>
            <a:r>
              <a:rPr lang="en-US" sz="1100" dirty="0" smtClean="0"/>
              <a:t> 2012</a:t>
            </a:r>
            <a:endParaRPr lang="he-IL" sz="1100" dirty="0"/>
          </a:p>
        </p:txBody>
      </p:sp>
    </p:spTree>
    <p:extLst>
      <p:ext uri="{BB962C8B-B14F-4D97-AF65-F5344CB8AC3E}">
        <p14:creationId xmlns:p14="http://schemas.microsoft.com/office/powerpoint/2010/main" val="2987259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Non-adaptive hypotheses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5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4678313" y="2371471"/>
            <a:ext cx="3494087" cy="3230563"/>
            <a:chOff x="5470401" y="3356992"/>
            <a:chExt cx="3494087" cy="3230563"/>
          </a:xfrm>
        </p:grpSpPr>
        <p:pic>
          <p:nvPicPr>
            <p:cNvPr id="6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70401" y="3356992"/>
              <a:ext cx="3494087" cy="32305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7" name="Rectangle 6"/>
            <p:cNvSpPr/>
            <p:nvPr/>
          </p:nvSpPr>
          <p:spPr>
            <a:xfrm>
              <a:off x="6228184" y="5589240"/>
              <a:ext cx="1440160" cy="3600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" name="Rectangle 7"/>
            <p:cNvSpPr/>
            <p:nvPr/>
          </p:nvSpPr>
          <p:spPr>
            <a:xfrm>
              <a:off x="6092552" y="4005064"/>
              <a:ext cx="423664" cy="1800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9" name="Rectangle 8"/>
            <p:cNvSpPr/>
            <p:nvPr/>
          </p:nvSpPr>
          <p:spPr>
            <a:xfrm>
              <a:off x="6308576" y="3501008"/>
              <a:ext cx="423664" cy="1800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7020272" y="3861048"/>
              <a:ext cx="576064" cy="23402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7164288" y="4059070"/>
              <a:ext cx="594916" cy="23402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7524328" y="4275094"/>
              <a:ext cx="792088" cy="23402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sp>
        <p:nvSpPr>
          <p:cNvPr id="13" name="Rectangle 12"/>
          <p:cNvSpPr/>
          <p:nvPr/>
        </p:nvSpPr>
        <p:spPr>
          <a:xfrm>
            <a:off x="107504" y="6477843"/>
            <a:ext cx="167503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smtClean="0"/>
              <a:t>Sung et al. </a:t>
            </a:r>
            <a:r>
              <a:rPr lang="en-US" sz="1100" dirty="0"/>
              <a:t>PNAS</a:t>
            </a:r>
            <a:r>
              <a:rPr lang="en-US" sz="1100" dirty="0" smtClean="0"/>
              <a:t> 2012</a:t>
            </a:r>
            <a:endParaRPr lang="he-IL" sz="11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348934"/>
            <a:ext cx="3600400" cy="3325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Rectangle 15"/>
          <p:cNvSpPr/>
          <p:nvPr/>
        </p:nvSpPr>
        <p:spPr>
          <a:xfrm>
            <a:off x="1187624" y="4243678"/>
            <a:ext cx="1512168" cy="8415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5" name="TextBox 14"/>
          <p:cNvSpPr txBox="1"/>
          <p:nvPr/>
        </p:nvSpPr>
        <p:spPr>
          <a:xfrm>
            <a:off x="1331640" y="5373216"/>
            <a:ext cx="223224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1">
            <a:spAutoFit/>
          </a:bodyPr>
          <a:lstStyle/>
          <a:p>
            <a:r>
              <a:rPr lang="en-US" dirty="0" smtClean="0"/>
              <a:t>Genome size (Mb)</a:t>
            </a:r>
            <a:endParaRPr lang="he-IL" dirty="0"/>
          </a:p>
        </p:txBody>
      </p:sp>
      <p:sp>
        <p:nvSpPr>
          <p:cNvPr id="18" name="TextBox 17"/>
          <p:cNvSpPr txBox="1"/>
          <p:nvPr/>
        </p:nvSpPr>
        <p:spPr>
          <a:xfrm>
            <a:off x="4716016" y="5373216"/>
            <a:ext cx="363640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1">
            <a:spAutoFit/>
          </a:bodyPr>
          <a:lstStyle/>
          <a:p>
            <a:pPr algn="ctr"/>
            <a:r>
              <a:rPr lang="en-US" dirty="0" smtClean="0"/>
              <a:t>Effective population size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9395213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Evolution in a dynamic environment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3826768" cy="4373563"/>
          </a:xfrm>
        </p:spPr>
        <p:txBody>
          <a:bodyPr>
            <a:noAutofit/>
          </a:bodyPr>
          <a:lstStyle/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400" b="0" dirty="0" smtClean="0"/>
              <a:t>In changing environments rapid adaptation can be favored by natural selection (</a:t>
            </a:r>
            <a:r>
              <a:rPr lang="en-US" sz="2400" b="0" i="1" dirty="0" smtClean="0"/>
              <a:t>adaptability</a:t>
            </a:r>
            <a:r>
              <a:rPr lang="en-US" sz="2400" b="0" dirty="0" smtClean="0"/>
              <a:t>)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400" b="0" dirty="0" smtClean="0"/>
              <a:t>The mutation rate must balance between </a:t>
            </a:r>
            <a:r>
              <a:rPr lang="en-US" sz="2400" b="0" i="1" dirty="0" smtClean="0"/>
              <a:t>adaptability </a:t>
            </a:r>
            <a:r>
              <a:rPr lang="en-US" sz="2400" b="0" dirty="0" smtClean="0"/>
              <a:t>and </a:t>
            </a:r>
            <a:r>
              <a:rPr lang="en-US" sz="2400" b="0" i="1" dirty="0" smtClean="0"/>
              <a:t>adaptedness</a:t>
            </a:r>
            <a:endParaRPr lang="he-IL" sz="2400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5" name="Picture 2" descr="D:\projects\sim\presentation\season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4448" y="1589112"/>
            <a:ext cx="3810000" cy="450418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4196304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Variability in mutation rates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7859216" cy="4373563"/>
          </a:xfrm>
        </p:spPr>
        <p:txBody>
          <a:bodyPr/>
          <a:lstStyle/>
          <a:p>
            <a:pPr algn="l" rtl="0"/>
            <a:r>
              <a:rPr lang="en-US" dirty="0" smtClean="0">
                <a:solidFill>
                  <a:schemeClr val="tx2"/>
                </a:solidFill>
              </a:rPr>
              <a:t>Within species</a:t>
            </a:r>
            <a:endParaRPr lang="en-US" dirty="0">
              <a:solidFill>
                <a:schemeClr val="tx2"/>
              </a:solidFill>
            </a:endParaRPr>
          </a:p>
          <a:p>
            <a:pPr algn="l" rtl="0"/>
            <a:r>
              <a:rPr lang="en-US" b="0" dirty="0" smtClean="0"/>
              <a:t>Mutation rate in 69 natural populations of </a:t>
            </a:r>
            <a:r>
              <a:rPr lang="en-US" b="0" i="1" dirty="0" smtClean="0"/>
              <a:t>E. coli</a:t>
            </a:r>
            <a:r>
              <a:rPr lang="en-US" b="0" dirty="0" smtClean="0"/>
              <a:t> – </a:t>
            </a:r>
            <a:r>
              <a:rPr lang="en-US" b="0" dirty="0" err="1" smtClean="0"/>
              <a:t>Matic</a:t>
            </a:r>
            <a:r>
              <a:rPr lang="en-US" b="0" dirty="0" smtClean="0"/>
              <a:t> et al. 1997</a:t>
            </a:r>
            <a:endParaRPr lang="he-IL" b="0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5" name="Picture 4" descr="Mendeley Desktop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25" t="36307" r="51270" b="33107"/>
          <a:stretch/>
        </p:blipFill>
        <p:spPr>
          <a:xfrm>
            <a:off x="1835696" y="2628902"/>
            <a:ext cx="5472608" cy="4113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097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/>
            <a:r>
              <a:rPr lang="en-US" dirty="0" smtClean="0"/>
              <a:t>Adaptation with mutator alleles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6" name="Picture 2" descr="http://www.nature.com/nature/journal/v387/n6634/images/387700ab.tif.2.gif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762"/>
          <a:stretch/>
        </p:blipFill>
        <p:spPr bwMode="auto">
          <a:xfrm>
            <a:off x="107504" y="1844824"/>
            <a:ext cx="8179308" cy="4700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5976664" y="5301208"/>
            <a:ext cx="255577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 smtClean="0"/>
              <a:t>Taddei</a:t>
            </a:r>
            <a:r>
              <a:rPr lang="en-US" sz="1400" dirty="0" smtClean="0"/>
              <a:t>, et al. Nature </a:t>
            </a:r>
            <a:r>
              <a:rPr lang="en-US" sz="1400" dirty="0"/>
              <a:t>1997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472608" y="2260299"/>
            <a:ext cx="504056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400" dirty="0" smtClean="0"/>
              <a:t>x1</a:t>
            </a:r>
            <a:endParaRPr lang="he-IL" sz="1400" dirty="0"/>
          </a:p>
        </p:txBody>
      </p:sp>
      <p:sp>
        <p:nvSpPr>
          <p:cNvPr id="10" name="TextBox 9"/>
          <p:cNvSpPr txBox="1"/>
          <p:nvPr/>
        </p:nvSpPr>
        <p:spPr>
          <a:xfrm>
            <a:off x="4788024" y="2185119"/>
            <a:ext cx="648072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400" dirty="0"/>
              <a:t>x</a:t>
            </a:r>
            <a:r>
              <a:rPr lang="en-US" sz="1400" dirty="0" smtClean="0"/>
              <a:t>10</a:t>
            </a:r>
            <a:endParaRPr lang="he-IL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3995936" y="2195572"/>
            <a:ext cx="648072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400" dirty="0" smtClean="0"/>
              <a:t>x100</a:t>
            </a:r>
            <a:endParaRPr lang="he-IL" sz="1400" dirty="0"/>
          </a:p>
        </p:txBody>
      </p:sp>
      <p:sp>
        <p:nvSpPr>
          <p:cNvPr id="12" name="TextBox 11"/>
          <p:cNvSpPr txBox="1"/>
          <p:nvPr/>
        </p:nvSpPr>
        <p:spPr>
          <a:xfrm>
            <a:off x="2195736" y="2420888"/>
            <a:ext cx="1656184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400" dirty="0" smtClean="0"/>
              <a:t>x1,000</a:t>
            </a:r>
            <a:endParaRPr lang="he-IL" sz="1400" dirty="0"/>
          </a:p>
        </p:txBody>
      </p:sp>
    </p:spTree>
    <p:extLst>
      <p:ext uri="{BB962C8B-B14F-4D97-AF65-F5344CB8AC3E}">
        <p14:creationId xmlns:p14="http://schemas.microsoft.com/office/powerpoint/2010/main" val="4032668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http://www.nature.com/nature/journal/v387/n6634/images/387700ab.tif.2.gif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2" b="50000"/>
          <a:stretch/>
        </p:blipFill>
        <p:spPr bwMode="auto">
          <a:xfrm>
            <a:off x="179512" y="1575148"/>
            <a:ext cx="8640960" cy="4997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Rise and fall of the mutator allele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444208" y="5301208"/>
            <a:ext cx="255577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 smtClean="0"/>
              <a:t>Taddei</a:t>
            </a:r>
            <a:r>
              <a:rPr lang="en-US" sz="1400" dirty="0" smtClean="0"/>
              <a:t>, et al. Nature </a:t>
            </a:r>
            <a:r>
              <a:rPr lang="en-US" sz="1400" dirty="0"/>
              <a:t>1997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444208" y="1700808"/>
            <a:ext cx="648072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400" dirty="0"/>
              <a:t>x</a:t>
            </a:r>
            <a:r>
              <a:rPr lang="en-US" sz="1400" dirty="0" smtClean="0"/>
              <a:t>10</a:t>
            </a:r>
            <a:endParaRPr lang="he-IL" sz="1400" dirty="0"/>
          </a:p>
        </p:txBody>
      </p:sp>
      <p:sp>
        <p:nvSpPr>
          <p:cNvPr id="9" name="TextBox 8"/>
          <p:cNvSpPr txBox="1"/>
          <p:nvPr/>
        </p:nvSpPr>
        <p:spPr>
          <a:xfrm>
            <a:off x="2339752" y="2564904"/>
            <a:ext cx="648072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400" dirty="0" smtClean="0"/>
              <a:t>x100</a:t>
            </a:r>
            <a:endParaRPr lang="he-IL" sz="1400" dirty="0"/>
          </a:p>
        </p:txBody>
      </p:sp>
      <p:sp>
        <p:nvSpPr>
          <p:cNvPr id="10" name="TextBox 9"/>
          <p:cNvSpPr txBox="1"/>
          <p:nvPr/>
        </p:nvSpPr>
        <p:spPr>
          <a:xfrm>
            <a:off x="1691680" y="5023825"/>
            <a:ext cx="792088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400" dirty="0" smtClean="0"/>
              <a:t>x1,000</a:t>
            </a:r>
            <a:endParaRPr lang="he-IL" sz="1400" dirty="0"/>
          </a:p>
        </p:txBody>
      </p:sp>
    </p:spTree>
    <p:extLst>
      <p:ext uri="{BB962C8B-B14F-4D97-AF65-F5344CB8AC3E}">
        <p14:creationId xmlns:p14="http://schemas.microsoft.com/office/powerpoint/2010/main" val="3586352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ssential">
  <a:themeElements>
    <a:clrScheme name="Essent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Essentia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sential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Essential</Template>
  <TotalTime>310</TotalTime>
  <Words>936</Words>
  <Application>Microsoft Office PowerPoint</Application>
  <PresentationFormat>On-screen Show (4:3)</PresentationFormat>
  <Paragraphs>228</Paragraphs>
  <Slides>34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5" baseType="lpstr">
      <vt:lpstr>Essential</vt:lpstr>
      <vt:lpstr>evolution with a STRESS-induced mutation rate</vt:lpstr>
      <vt:lpstr>Variability in mutation rates</vt:lpstr>
      <vt:lpstr>Evolution in a static environment</vt:lpstr>
      <vt:lpstr>Mutation rate in static environments</vt:lpstr>
      <vt:lpstr>Non-adaptive hypotheses</vt:lpstr>
      <vt:lpstr>Evolution in a dynamic environment</vt:lpstr>
      <vt:lpstr>Variability in mutation rates</vt:lpstr>
      <vt:lpstr>Adaptation with mutator alleles</vt:lpstr>
      <vt:lpstr>Rise and fall of the mutator allele</vt:lpstr>
      <vt:lpstr>Variability in mutation rates</vt:lpstr>
      <vt:lpstr>Stress-induced mutation</vt:lpstr>
      <vt:lpstr>       Evidence</vt:lpstr>
      <vt:lpstr>Evolution of stress-induced mutation</vt:lpstr>
      <vt:lpstr>Static environment</vt:lpstr>
      <vt:lpstr>Static environments</vt:lpstr>
      <vt:lpstr>Static environments</vt:lpstr>
      <vt:lpstr>Rapidly changing environments</vt:lpstr>
      <vt:lpstr>Populations with SIM are fitter</vt:lpstr>
      <vt:lpstr>SIM wins competitions</vt:lpstr>
      <vt:lpstr>SIM wins competitions</vt:lpstr>
      <vt:lpstr>Summary: Evolution of stress-induced mutation</vt:lpstr>
      <vt:lpstr>Consequences of stress-induced mutation rate</vt:lpstr>
      <vt:lpstr>Adaptive peak shifts</vt:lpstr>
      <vt:lpstr>examples</vt:lpstr>
      <vt:lpstr>Simple landscape </vt:lpstr>
      <vt:lpstr>Rugged landscape</vt:lpstr>
      <vt:lpstr>Adaptive Peak shift</vt:lpstr>
      <vt:lpstr>SIM &amp; rugged landscape</vt:lpstr>
      <vt:lpstr>Deterministic model</vt:lpstr>
      <vt:lpstr>Deterministic results</vt:lpstr>
      <vt:lpstr>Stochastic model</vt:lpstr>
      <vt:lpstr>Adaptation rate</vt:lpstr>
      <vt:lpstr>SIM Breaks the adaptability-adaptedness trade-off</vt:lpstr>
      <vt:lpstr>Conclusion</vt:lpstr>
    </vt:vector>
  </TitlesOfParts>
  <Company>TAU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Stress-induced mutagenesis: population genetics models</dc:title>
  <dc:creator>Yoav Ram</dc:creator>
  <cp:lastModifiedBy>Yoav Ram</cp:lastModifiedBy>
  <cp:revision>25</cp:revision>
  <dcterms:created xsi:type="dcterms:W3CDTF">2013-10-16T06:44:56Z</dcterms:created>
  <dcterms:modified xsi:type="dcterms:W3CDTF">2014-02-06T08:16:51Z</dcterms:modified>
</cp:coreProperties>
</file>